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embeddedFontLst>
    <p:embeddedFont>
      <p:font typeface="Nuni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6.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Nunito-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5065e5b29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065e5b291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5065e5b291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5065e5b29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065e5b29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5065e5b29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5065e5b29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065e5b291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5065e5b291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c71dc1c75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c71dc1c75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5c71dc1c75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065e5b291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065e5b291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5065e5b291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5065e5b291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065e5b291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Features are distribution of surface normal represented in histogram and color histogram</a:t>
            </a:r>
            <a:endParaRPr/>
          </a:p>
        </p:txBody>
      </p:sp>
      <p:sp>
        <p:nvSpPr>
          <p:cNvPr id="159" name="Google Shape;159;g5065e5b291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c71790896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c71790896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5c71790896_0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065e5b291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065e5b291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5065e5b291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076b974c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076b974c2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5076b974c2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076b974c2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076b974c2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5076b974c2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5076b974c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076b974c2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5076b974c2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076b974c2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076b974c2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5076b974c2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5076b974c2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076b974c2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5076b974c2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076b974c2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076b974c2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5076b974c2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5065e5b291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065e5b291_2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Position constraints - restrict the position of a link to lie within a region of space</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Orientation constraints - restrict the orientation of a link to lie within specified roll, pitch or yaw limits</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Visibility constraints - restrict a point on a link to lie within the visibility cone for a particular sensor</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Joint constraints - restrict a joint to lie between two values</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User-specified constraints - you can also specify your own constraints with a user-defined callback.</a:t>
            </a:r>
            <a:endParaRPr/>
          </a:p>
        </p:txBody>
      </p:sp>
      <p:sp>
        <p:nvSpPr>
          <p:cNvPr id="225" name="Google Shape;225;g5065e5b291_2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c7179089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c7179089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115000"/>
              </a:lnSpc>
              <a:spcBef>
                <a:spcPts val="0"/>
              </a:spcBef>
              <a:spcAft>
                <a:spcPts val="2000"/>
              </a:spcAft>
              <a:buNone/>
            </a:pPr>
            <a:r>
              <a:t/>
            </a:r>
            <a:endParaRPr/>
          </a:p>
        </p:txBody>
      </p:sp>
      <p:sp>
        <p:nvSpPr>
          <p:cNvPr id="232" name="Google Shape;232;g5c7179089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5c7179089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c71790896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5c71790896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5065e5b291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065e5b291_2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2000"/>
              </a:spcAft>
              <a:buNone/>
            </a:pPr>
            <a:r>
              <a:t/>
            </a:r>
            <a:endParaRPr/>
          </a:p>
        </p:txBody>
      </p:sp>
      <p:sp>
        <p:nvSpPr>
          <p:cNvPr id="248" name="Google Shape;248;g5065e5b291_2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5065e5b291_2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065e5b291_2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400">
                <a:solidFill>
                  <a:srgbClr val="000000"/>
                </a:solidFill>
                <a:latin typeface="Nunito"/>
                <a:ea typeface="Nunito"/>
                <a:cs typeface="Nunito"/>
                <a:sym typeface="Nunito"/>
              </a:rPr>
              <a:t>The Forward Kinematics function/algorithm takes a pose as the input, and calculates the position of the end effector as the output.</a:t>
            </a:r>
            <a:endParaRPr sz="1400">
              <a:solidFill>
                <a:srgbClr val="000000"/>
              </a:solidFill>
              <a:latin typeface="Nunito"/>
              <a:ea typeface="Nunito"/>
              <a:cs typeface="Nunito"/>
              <a:sym typeface="Nunito"/>
            </a:endParaRPr>
          </a:p>
          <a:p>
            <a:pPr indent="0" lvl="0" marL="0" rtl="0" algn="l">
              <a:lnSpc>
                <a:spcPct val="115000"/>
              </a:lnSpc>
              <a:spcBef>
                <a:spcPts val="2000"/>
              </a:spcBef>
              <a:spcAft>
                <a:spcPts val="0"/>
              </a:spcAft>
              <a:buNone/>
            </a:pPr>
            <a:r>
              <a:rPr lang="en-US" sz="1400">
                <a:solidFill>
                  <a:srgbClr val="000000"/>
                </a:solidFill>
                <a:latin typeface="Nunito"/>
                <a:ea typeface="Nunito"/>
                <a:cs typeface="Nunito"/>
                <a:sym typeface="Nunito"/>
              </a:rPr>
              <a:t>we know all the joint variables, that is the generalized coordinates associated with the revolute and prismatic joints, and we wish to calculate the pose of the end effector in a 3D world.</a:t>
            </a:r>
            <a:endParaRPr sz="1400">
              <a:solidFill>
                <a:srgbClr val="000000"/>
              </a:solidFill>
              <a:latin typeface="Nunito"/>
              <a:ea typeface="Nunito"/>
              <a:cs typeface="Nunito"/>
              <a:sym typeface="Nunito"/>
            </a:endParaRPr>
          </a:p>
          <a:p>
            <a:pPr indent="0" lvl="0" marL="0" rtl="0" algn="l">
              <a:lnSpc>
                <a:spcPct val="115000"/>
              </a:lnSpc>
              <a:spcBef>
                <a:spcPts val="2000"/>
              </a:spcBef>
              <a:spcAft>
                <a:spcPts val="0"/>
              </a:spcAft>
              <a:buNone/>
            </a:pPr>
            <a:r>
              <a:rPr lang="en-US" sz="1400">
                <a:solidFill>
                  <a:srgbClr val="000000"/>
                </a:solidFill>
                <a:latin typeface="Nunito"/>
                <a:ea typeface="Nunito"/>
                <a:cs typeface="Nunito"/>
                <a:sym typeface="Nunito"/>
              </a:rPr>
              <a:t>First build up DH table then do </a:t>
            </a:r>
            <a:r>
              <a:rPr i="1" lang="en-US" sz="1400">
                <a:solidFill>
                  <a:srgbClr val="000000"/>
                </a:solidFill>
                <a:latin typeface="Nunito"/>
                <a:ea typeface="Nunito"/>
                <a:cs typeface="Nunito"/>
                <a:sym typeface="Nunito"/>
              </a:rPr>
              <a:t>Homogeneous Transforms from the base to the end effector</a:t>
            </a:r>
            <a:endParaRPr i="1" sz="1400">
              <a:solidFill>
                <a:srgbClr val="000000"/>
              </a:solidFill>
              <a:latin typeface="Nunito"/>
              <a:ea typeface="Nunito"/>
              <a:cs typeface="Nunito"/>
              <a:sym typeface="Nunito"/>
            </a:endParaRPr>
          </a:p>
          <a:p>
            <a:pPr indent="0" lvl="0" marL="0" rtl="0" algn="l">
              <a:lnSpc>
                <a:spcPct val="115000"/>
              </a:lnSpc>
              <a:spcBef>
                <a:spcPts val="2000"/>
              </a:spcBef>
              <a:spcAft>
                <a:spcPts val="0"/>
              </a:spcAft>
              <a:buNone/>
            </a:pPr>
            <a:r>
              <a:t/>
            </a:r>
            <a:endParaRPr sz="1400">
              <a:solidFill>
                <a:srgbClr val="000000"/>
              </a:solidFill>
              <a:latin typeface="Nunito"/>
              <a:ea typeface="Nunito"/>
              <a:cs typeface="Nunito"/>
              <a:sym typeface="Nunito"/>
            </a:endParaRPr>
          </a:p>
          <a:p>
            <a:pPr indent="0" lvl="0" marL="0" rtl="0" algn="l">
              <a:lnSpc>
                <a:spcPct val="115000"/>
              </a:lnSpc>
              <a:spcBef>
                <a:spcPts val="2000"/>
              </a:spcBef>
              <a:spcAft>
                <a:spcPts val="2000"/>
              </a:spcAft>
              <a:buNone/>
            </a:pPr>
            <a:r>
              <a:t/>
            </a:r>
            <a:endParaRPr sz="1400"/>
          </a:p>
        </p:txBody>
      </p:sp>
      <p:sp>
        <p:nvSpPr>
          <p:cNvPr id="255" name="Google Shape;255;g5065e5b291_2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5065e5b291_2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065e5b291_2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2000"/>
              </a:spcAft>
              <a:buNone/>
            </a:pPr>
            <a:r>
              <a:t/>
            </a:r>
            <a:endParaRPr/>
          </a:p>
        </p:txBody>
      </p:sp>
      <p:sp>
        <p:nvSpPr>
          <p:cNvPr id="263" name="Google Shape;263;g5065e5b291_2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Our Objective is to build a Pick and place robot arm to substitute human labor in an automated manner.</a:t>
            </a:r>
            <a:endParaRPr/>
          </a:p>
          <a:p>
            <a:pPr indent="0" lvl="0" marL="0" rtl="0" algn="l">
              <a:spcBef>
                <a:spcPts val="0"/>
              </a:spcBef>
              <a:spcAft>
                <a:spcPts val="0"/>
              </a:spcAft>
              <a:buClr>
                <a:schemeClr val="dk1"/>
              </a:buClr>
              <a:buSzPts val="1200"/>
              <a:buFont typeface="Calibri"/>
              <a:buNone/>
            </a:pPr>
            <a:r>
              <a:rPr lang="en-US"/>
              <a:t>Many companies used robots to automate their production cycle.</a:t>
            </a:r>
            <a:endParaRPr/>
          </a:p>
          <a:p>
            <a:pPr indent="0" lvl="0" marL="0" rtl="0" algn="l">
              <a:spcBef>
                <a:spcPts val="0"/>
              </a:spcBef>
              <a:spcAft>
                <a:spcPts val="0"/>
              </a:spcAft>
              <a:buClr>
                <a:schemeClr val="dk1"/>
              </a:buClr>
              <a:buSzPts val="1200"/>
              <a:buFont typeface="Calibri"/>
              <a:buNone/>
            </a:pPr>
            <a:r>
              <a:rPr lang="en-US"/>
              <a:t>The main solution was that the robot should have a mind of his own to perceive the environment and decide what to do without any kind of human supervision.</a:t>
            </a:r>
            <a:endParaRPr/>
          </a:p>
          <a:p>
            <a:pPr indent="0" lvl="0" marL="0" rtl="0" algn="l">
              <a:spcBef>
                <a:spcPts val="0"/>
              </a:spcBef>
              <a:spcAft>
                <a:spcPts val="0"/>
              </a:spcAft>
              <a:buNone/>
            </a:pPr>
            <a:r>
              <a:t/>
            </a:r>
            <a:endParaRPr/>
          </a:p>
        </p:txBody>
      </p:sp>
      <p:sp>
        <p:nvSpPr>
          <p:cNvPr id="76" name="Google Shape;7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5c7179089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c71790896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5c71790896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c7179089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c7179089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5c71790896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5065e5b291_2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065e5b291_2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2000"/>
              </a:spcAft>
              <a:buNone/>
            </a:pPr>
            <a:r>
              <a:t/>
            </a:r>
            <a:endParaRPr/>
          </a:p>
        </p:txBody>
      </p:sp>
      <p:sp>
        <p:nvSpPr>
          <p:cNvPr id="284" name="Google Shape;284;g5065e5b291_2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4fe316997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fe3169975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4fe3169975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c71790896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c71790896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5c71790896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065e5b291_2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065e5b291_2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2000"/>
              </a:spcAft>
              <a:buNone/>
            </a:pPr>
            <a:r>
              <a:t/>
            </a:r>
            <a:endParaRPr/>
          </a:p>
        </p:txBody>
      </p:sp>
      <p:sp>
        <p:nvSpPr>
          <p:cNvPr id="305" name="Google Shape;305;g5065e5b291_2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065e5b29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065e5b291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2100"/>
              </a:spcAft>
              <a:buNone/>
            </a:pPr>
            <a:r>
              <a:rPr lang="en-US">
                <a:solidFill>
                  <a:srgbClr val="333333"/>
                </a:solidFill>
                <a:latin typeface="Nunito"/>
                <a:ea typeface="Nunito"/>
                <a:cs typeface="Nunito"/>
                <a:sym typeface="Nunito"/>
              </a:rPr>
              <a:t> It provides: the services you would expect from an operating system, including hardware abstraction, low-level device control, implementation of commonly-used functionality, message-passing between processes, and package management.</a:t>
            </a:r>
            <a:endParaRPr/>
          </a:p>
        </p:txBody>
      </p:sp>
      <p:sp>
        <p:nvSpPr>
          <p:cNvPr id="116" name="Google Shape;116;g5065e5b291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6" name="Google Shape;56;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57" name="Google Shape;57;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1.jpg"/><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ctrTitle"/>
          </p:nvPr>
        </p:nvSpPr>
        <p:spPr>
          <a:xfrm>
            <a:off x="1524000" y="1871125"/>
            <a:ext cx="9255900" cy="7152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320"/>
              <a:buFont typeface="Calibri"/>
              <a:buNone/>
            </a:pPr>
            <a:r>
              <a:rPr lang="en-US" sz="7000">
                <a:solidFill>
                  <a:srgbClr val="BF9000"/>
                </a:solidFill>
              </a:rPr>
              <a:t>Vision Powered</a:t>
            </a:r>
            <a:endParaRPr sz="7000">
              <a:solidFill>
                <a:srgbClr val="BF9000"/>
              </a:solidFill>
            </a:endParaRPr>
          </a:p>
          <a:p>
            <a:pPr indent="0" lvl="0" marL="0" rtl="0" algn="ctr">
              <a:lnSpc>
                <a:spcPct val="90000"/>
              </a:lnSpc>
              <a:spcBef>
                <a:spcPts val="0"/>
              </a:spcBef>
              <a:spcAft>
                <a:spcPts val="0"/>
              </a:spcAft>
              <a:buClr>
                <a:schemeClr val="dk1"/>
              </a:buClr>
              <a:buSzPts val="4320"/>
              <a:buFont typeface="Calibri"/>
              <a:buNone/>
            </a:pPr>
            <a:r>
              <a:rPr lang="en-US" sz="7000">
                <a:solidFill>
                  <a:srgbClr val="BF9000"/>
                </a:solidFill>
              </a:rPr>
              <a:t>Pick and Place Robot</a:t>
            </a:r>
            <a:endParaRPr sz="7000">
              <a:solidFill>
                <a:srgbClr val="BF9000"/>
              </a:solidFill>
            </a:endParaRPr>
          </a:p>
        </p:txBody>
      </p:sp>
      <p:sp>
        <p:nvSpPr>
          <p:cNvPr id="65" name="Google Shape;65;p14"/>
          <p:cNvSpPr txBox="1"/>
          <p:nvPr>
            <p:ph idx="1" type="subTitle"/>
          </p:nvPr>
        </p:nvSpPr>
        <p:spPr>
          <a:xfrm>
            <a:off x="1524007" y="4532822"/>
            <a:ext cx="91440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sz="3000"/>
              <a:t>Implemented by</a:t>
            </a:r>
            <a:endParaRPr sz="3000"/>
          </a:p>
          <a:p>
            <a:pPr indent="0" lvl="0" marL="0" rtl="0" algn="ctr">
              <a:lnSpc>
                <a:spcPct val="90000"/>
              </a:lnSpc>
              <a:spcBef>
                <a:spcPts val="1000"/>
              </a:spcBef>
              <a:spcAft>
                <a:spcPts val="0"/>
              </a:spcAft>
              <a:buClr>
                <a:schemeClr val="dk1"/>
              </a:buClr>
              <a:buSzPts val="2400"/>
              <a:buNone/>
            </a:pPr>
            <a:r>
              <a:rPr lang="en-US" sz="3000"/>
              <a:t>Abanob Effat 20156001</a:t>
            </a:r>
            <a:endParaRPr sz="3000"/>
          </a:p>
          <a:p>
            <a:pPr indent="0" lvl="0" marL="0" rtl="0" algn="ctr">
              <a:lnSpc>
                <a:spcPct val="90000"/>
              </a:lnSpc>
              <a:spcBef>
                <a:spcPts val="1000"/>
              </a:spcBef>
              <a:spcAft>
                <a:spcPts val="0"/>
              </a:spcAft>
              <a:buClr>
                <a:schemeClr val="dk1"/>
              </a:buClr>
              <a:buSzPts val="2400"/>
              <a:buNone/>
            </a:pPr>
            <a:r>
              <a:rPr lang="en-US" sz="3000"/>
              <a:t>Hisham Mahfouz 20156015</a:t>
            </a:r>
            <a:endParaRPr sz="3000"/>
          </a:p>
        </p:txBody>
      </p:sp>
      <p:sp>
        <p:nvSpPr>
          <p:cNvPr id="66" name="Google Shape;66;p14"/>
          <p:cNvSpPr txBox="1"/>
          <p:nvPr/>
        </p:nvSpPr>
        <p:spPr>
          <a:xfrm>
            <a:off x="2692400" y="2826449"/>
            <a:ext cx="6815700" cy="16557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262626"/>
              </a:buClr>
              <a:buSzPts val="2400"/>
              <a:buFont typeface="Calibri"/>
              <a:buNone/>
            </a:pPr>
            <a:r>
              <a:rPr b="0" i="0" lang="en-US" sz="3600" u="none" cap="none" strike="noStrike">
                <a:solidFill>
                  <a:srgbClr val="262626"/>
                </a:solidFill>
                <a:latin typeface="Calibri"/>
                <a:ea typeface="Calibri"/>
                <a:cs typeface="Calibri"/>
                <a:sym typeface="Calibri"/>
              </a:rPr>
              <a:t>Supervised by</a:t>
            </a:r>
            <a:endParaRPr sz="3600"/>
          </a:p>
          <a:p>
            <a:pPr indent="0" lvl="0" marL="0" marR="0" rtl="0" algn="ctr">
              <a:spcBef>
                <a:spcPts val="0"/>
              </a:spcBef>
              <a:spcAft>
                <a:spcPts val="0"/>
              </a:spcAft>
              <a:buClr>
                <a:srgbClr val="262626"/>
              </a:buClr>
              <a:buSzPts val="2800"/>
              <a:buFont typeface="Calibri"/>
              <a:buNone/>
            </a:pPr>
            <a:r>
              <a:rPr b="0" i="0" lang="en-US" sz="7200" u="none" cap="none" strike="noStrike">
                <a:solidFill>
                  <a:srgbClr val="262626"/>
                </a:solidFill>
                <a:latin typeface="Calibri"/>
                <a:ea typeface="Calibri"/>
                <a:cs typeface="Calibri"/>
                <a:sym typeface="Calibri"/>
              </a:rPr>
              <a:t>Dr. Khalid Wassif</a:t>
            </a:r>
            <a:endParaRPr b="0" i="0" sz="7200" u="none" cap="none" strike="noStrike">
              <a:solidFill>
                <a:srgbClr val="262626"/>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500"/>
              </a:spcBef>
              <a:spcAft>
                <a:spcPts val="0"/>
              </a:spcAft>
              <a:buNone/>
            </a:pPr>
            <a:r>
              <a:rPr lang="en-US" sz="4800">
                <a:solidFill>
                  <a:srgbClr val="BF9000"/>
                </a:solidFill>
              </a:rPr>
              <a:t>Technologies - Gazebo</a:t>
            </a:r>
            <a:endParaRPr sz="4800">
              <a:solidFill>
                <a:srgbClr val="BF9000"/>
              </a:solidFill>
            </a:endParaRPr>
          </a:p>
        </p:txBody>
      </p:sp>
      <p:sp>
        <p:nvSpPr>
          <p:cNvPr id="126" name="Google Shape;126;p23"/>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3600">
                <a:solidFill>
                  <a:srgbClr val="000000"/>
                </a:solidFill>
              </a:rPr>
              <a:t>Gazebo</a:t>
            </a:r>
            <a:r>
              <a:rPr lang="en-US" sz="3600">
                <a:solidFill>
                  <a:srgbClr val="000000"/>
                </a:solidFill>
              </a:rPr>
              <a:t> is a </a:t>
            </a:r>
            <a:r>
              <a:rPr b="1" lang="en-US" sz="3600">
                <a:solidFill>
                  <a:srgbClr val="000000"/>
                </a:solidFill>
              </a:rPr>
              <a:t>simulation</a:t>
            </a:r>
            <a:r>
              <a:rPr lang="en-US" sz="3600">
                <a:solidFill>
                  <a:srgbClr val="000000"/>
                </a:solidFill>
              </a:rPr>
              <a:t> environment that allows for testing of complex systems – robotic or otherwise. </a:t>
            </a:r>
            <a:endParaRPr sz="3600">
              <a:solidFill>
                <a:srgbClr val="000000"/>
              </a:solidFill>
            </a:endParaRPr>
          </a:p>
          <a:p>
            <a:pPr indent="0" lvl="0" marL="0" rtl="0" algn="l">
              <a:spcBef>
                <a:spcPts val="2100"/>
              </a:spcBef>
              <a:spcAft>
                <a:spcPts val="2100"/>
              </a:spcAft>
              <a:buNone/>
            </a:pPr>
            <a:r>
              <a:rPr lang="en-US" sz="3600">
                <a:solidFill>
                  <a:srgbClr val="000000"/>
                </a:solidFill>
              </a:rPr>
              <a:t>It has many uses, including testing the dynamics of a control system before the system has been actualized.</a:t>
            </a:r>
            <a:endParaRPr sz="36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500"/>
              </a:spcBef>
              <a:spcAft>
                <a:spcPts val="0"/>
              </a:spcAft>
              <a:buNone/>
            </a:pPr>
            <a:r>
              <a:rPr lang="en-US" sz="4800">
                <a:solidFill>
                  <a:srgbClr val="BF9000"/>
                </a:solidFill>
              </a:rPr>
              <a:t>Technologies - Rviz</a:t>
            </a:r>
            <a:endParaRPr sz="4800">
              <a:solidFill>
                <a:srgbClr val="BF9000"/>
              </a:solidFill>
            </a:endParaRPr>
          </a:p>
        </p:txBody>
      </p:sp>
      <p:sp>
        <p:nvSpPr>
          <p:cNvPr id="133" name="Google Shape;133;p2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3600">
                <a:solidFill>
                  <a:srgbClr val="000000"/>
                </a:solidFill>
              </a:rPr>
              <a:t>Rviz</a:t>
            </a:r>
            <a:r>
              <a:rPr lang="en-US" sz="3600">
                <a:solidFill>
                  <a:srgbClr val="000000"/>
                </a:solidFill>
              </a:rPr>
              <a:t> is a 3D visualizer for displaying sensor data and state information of robot.</a:t>
            </a:r>
            <a:endParaRPr sz="3600">
              <a:solidFill>
                <a:srgbClr val="000000"/>
              </a:solidFill>
            </a:endParaRPr>
          </a:p>
          <a:p>
            <a:pPr indent="0" lvl="0" marL="0" rtl="0" algn="l">
              <a:spcBef>
                <a:spcPts val="2100"/>
              </a:spcBef>
              <a:spcAft>
                <a:spcPts val="0"/>
              </a:spcAft>
              <a:buNone/>
            </a:pPr>
            <a:r>
              <a:rPr lang="en-US" sz="3600">
                <a:solidFill>
                  <a:srgbClr val="000000"/>
                </a:solidFill>
              </a:rPr>
              <a:t>Used In</a:t>
            </a:r>
            <a:endParaRPr sz="3600">
              <a:solidFill>
                <a:srgbClr val="000000"/>
              </a:solidFill>
            </a:endParaRPr>
          </a:p>
          <a:p>
            <a:pPr indent="-457200" lvl="0" marL="457200" rtl="0" algn="l">
              <a:spcBef>
                <a:spcPts val="2100"/>
              </a:spcBef>
              <a:spcAft>
                <a:spcPts val="0"/>
              </a:spcAft>
              <a:buClr>
                <a:srgbClr val="BF9000"/>
              </a:buClr>
              <a:buSzPts val="3600"/>
              <a:buChar char="●"/>
            </a:pPr>
            <a:r>
              <a:rPr lang="en-US" sz="3600">
                <a:solidFill>
                  <a:srgbClr val="000000"/>
                </a:solidFill>
              </a:rPr>
              <a:t>Controlling over robot.</a:t>
            </a:r>
            <a:endParaRPr sz="3600">
              <a:solidFill>
                <a:srgbClr val="000000"/>
              </a:solidFill>
            </a:endParaRPr>
          </a:p>
          <a:p>
            <a:pPr indent="-457200" lvl="0" marL="457200" rtl="0" algn="l">
              <a:spcBef>
                <a:spcPts val="0"/>
              </a:spcBef>
              <a:spcAft>
                <a:spcPts val="0"/>
              </a:spcAft>
              <a:buClr>
                <a:srgbClr val="BF9000"/>
              </a:buClr>
              <a:buSzPts val="3600"/>
              <a:buChar char="●"/>
            </a:pPr>
            <a:r>
              <a:rPr lang="en-US" sz="3600">
                <a:solidFill>
                  <a:srgbClr val="000000"/>
                </a:solidFill>
              </a:rPr>
              <a:t>Debugging robot.</a:t>
            </a:r>
            <a:endParaRPr sz="3600">
              <a:solidFill>
                <a:srgbClr val="000000"/>
              </a:solidFill>
            </a:endParaRPr>
          </a:p>
          <a:p>
            <a:pPr indent="-457200" lvl="0" marL="457200" rtl="0" algn="l">
              <a:spcBef>
                <a:spcPts val="0"/>
              </a:spcBef>
              <a:spcAft>
                <a:spcPts val="0"/>
              </a:spcAft>
              <a:buClr>
                <a:srgbClr val="BF9000"/>
              </a:buClr>
              <a:buSzPts val="3600"/>
              <a:buChar char="●"/>
            </a:pPr>
            <a:r>
              <a:rPr lang="en-US" sz="3600">
                <a:solidFill>
                  <a:srgbClr val="000000"/>
                </a:solidFill>
              </a:rPr>
              <a:t>Displaying robot movement and data. </a:t>
            </a:r>
            <a:endParaRPr sz="36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0" y="946500"/>
            <a:ext cx="12192000" cy="5911499"/>
          </a:xfrm>
          <a:prstGeom prst="rect">
            <a:avLst/>
          </a:prstGeom>
          <a:noFill/>
          <a:ln>
            <a:noFill/>
          </a:ln>
        </p:spPr>
      </p:pic>
      <p:sp>
        <p:nvSpPr>
          <p:cNvPr id="140" name="Google Shape;140;p25"/>
          <p:cNvSpPr txBox="1"/>
          <p:nvPr/>
        </p:nvSpPr>
        <p:spPr>
          <a:xfrm>
            <a:off x="0" y="0"/>
            <a:ext cx="12192000" cy="111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4800">
                <a:solidFill>
                  <a:srgbClr val="BF9000"/>
                </a:solidFill>
              </a:rPr>
              <a:t>Specification - System Architecture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800">
                <a:solidFill>
                  <a:srgbClr val="BF9000"/>
                </a:solidFill>
              </a:rPr>
              <a:t>Our Robot - PR2</a:t>
            </a:r>
            <a:endParaRPr sz="4800">
              <a:solidFill>
                <a:srgbClr val="BF9000"/>
              </a:solidFill>
            </a:endParaRPr>
          </a:p>
        </p:txBody>
      </p:sp>
      <p:sp>
        <p:nvSpPr>
          <p:cNvPr id="147" name="Google Shape;147;p26"/>
          <p:cNvSpPr txBox="1"/>
          <p:nvPr>
            <p:ph idx="1" type="body"/>
          </p:nvPr>
        </p:nvSpPr>
        <p:spPr>
          <a:xfrm>
            <a:off x="838200" y="1825625"/>
            <a:ext cx="53133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rPr lang="en-US"/>
              <a:t>PR2 was made in 2010 by Willow Garage. It is </a:t>
            </a:r>
            <a:r>
              <a:rPr lang="en-US"/>
              <a:t>equipped</a:t>
            </a:r>
            <a:r>
              <a:rPr lang="en-US"/>
              <a:t> with two 7-degree of freedom arms. It also have an RGBD camera mounted on its head and other </a:t>
            </a:r>
            <a:r>
              <a:rPr lang="en-US"/>
              <a:t>variety</a:t>
            </a:r>
            <a:r>
              <a:rPr lang="en-US"/>
              <a:t> of sensors.</a:t>
            </a:r>
            <a:endParaRPr/>
          </a:p>
        </p:txBody>
      </p:sp>
      <p:pic>
        <p:nvPicPr>
          <p:cNvPr id="148" name="Google Shape;148;p26"/>
          <p:cNvPicPr preferRelativeResize="0"/>
          <p:nvPr/>
        </p:nvPicPr>
        <p:blipFill>
          <a:blip r:embed="rId3">
            <a:alphaModFix/>
          </a:blip>
          <a:stretch>
            <a:fillRect/>
          </a:stretch>
        </p:blipFill>
        <p:spPr>
          <a:xfrm>
            <a:off x="6003725" y="1690812"/>
            <a:ext cx="5735700" cy="430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800">
                <a:solidFill>
                  <a:srgbClr val="BF9000"/>
                </a:solidFill>
              </a:rPr>
              <a:t>Specification - Techniques</a:t>
            </a:r>
            <a:endParaRPr sz="4800">
              <a:solidFill>
                <a:srgbClr val="BF9000"/>
              </a:solidFill>
            </a:endParaRPr>
          </a:p>
        </p:txBody>
      </p:sp>
      <p:sp>
        <p:nvSpPr>
          <p:cNvPr id="155" name="Google Shape;155;p27"/>
          <p:cNvSpPr txBox="1"/>
          <p:nvPr>
            <p:ph idx="1" type="body"/>
          </p:nvPr>
        </p:nvSpPr>
        <p:spPr>
          <a:xfrm>
            <a:off x="838200" y="2183550"/>
            <a:ext cx="10515600" cy="4351200"/>
          </a:xfrm>
          <a:prstGeom prst="rect">
            <a:avLst/>
          </a:prstGeom>
        </p:spPr>
        <p:txBody>
          <a:bodyPr anchorCtr="0" anchor="t" bIns="45700" lIns="91425" spcFirstLastPara="1" rIns="91425" wrap="square" tIns="45700">
            <a:noAutofit/>
          </a:bodyPr>
          <a:lstStyle/>
          <a:p>
            <a:pPr indent="-457200" lvl="0" marL="457200" rtl="0" algn="l">
              <a:lnSpc>
                <a:spcPct val="115000"/>
              </a:lnSpc>
              <a:spcBef>
                <a:spcPts val="1000"/>
              </a:spcBef>
              <a:spcAft>
                <a:spcPts val="0"/>
              </a:spcAft>
              <a:buClr>
                <a:srgbClr val="BF9000"/>
              </a:buClr>
              <a:buSzPts val="3600"/>
              <a:buAutoNum type="arabicPeriod"/>
            </a:pPr>
            <a:r>
              <a:rPr lang="en-US" sz="3600"/>
              <a:t>M</a:t>
            </a:r>
            <a:r>
              <a:rPr lang="en-US" sz="3600"/>
              <a:t>achine Learning</a:t>
            </a:r>
            <a:endParaRPr sz="3600"/>
          </a:p>
          <a:p>
            <a:pPr indent="-457200" lvl="0" marL="457200" rtl="0" algn="l">
              <a:lnSpc>
                <a:spcPct val="115000"/>
              </a:lnSpc>
              <a:spcBef>
                <a:spcPts val="0"/>
              </a:spcBef>
              <a:spcAft>
                <a:spcPts val="0"/>
              </a:spcAft>
              <a:buClr>
                <a:srgbClr val="BF9000"/>
              </a:buClr>
              <a:buSzPts val="3600"/>
              <a:buAutoNum type="arabicPeriod"/>
            </a:pPr>
            <a:r>
              <a:rPr lang="en-US" sz="3600"/>
              <a:t>Computer Vision</a:t>
            </a:r>
            <a:endParaRPr sz="3600"/>
          </a:p>
          <a:p>
            <a:pPr indent="-457200" lvl="0" marL="457200" rtl="0" algn="l">
              <a:lnSpc>
                <a:spcPct val="115000"/>
              </a:lnSpc>
              <a:spcBef>
                <a:spcPts val="0"/>
              </a:spcBef>
              <a:spcAft>
                <a:spcPts val="0"/>
              </a:spcAft>
              <a:buClr>
                <a:srgbClr val="BF9000"/>
              </a:buClr>
              <a:buSzPts val="3600"/>
              <a:buAutoNum type="arabicPeriod"/>
            </a:pPr>
            <a:r>
              <a:rPr lang="en-US" sz="3600"/>
              <a:t>Path Planning</a:t>
            </a:r>
            <a:endParaRPr sz="3600"/>
          </a:p>
          <a:p>
            <a:pPr indent="-457200" lvl="0" marL="457200" rtl="0" algn="l">
              <a:lnSpc>
                <a:spcPct val="115000"/>
              </a:lnSpc>
              <a:spcBef>
                <a:spcPts val="0"/>
              </a:spcBef>
              <a:spcAft>
                <a:spcPts val="0"/>
              </a:spcAft>
              <a:buClr>
                <a:srgbClr val="BF9000"/>
              </a:buClr>
              <a:buSzPts val="3600"/>
              <a:buAutoNum type="arabicPeriod"/>
            </a:pPr>
            <a:r>
              <a:rPr lang="en-US" sz="3600"/>
              <a:t>Kinematics</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800">
                <a:solidFill>
                  <a:srgbClr val="BF9000"/>
                </a:solidFill>
              </a:rPr>
              <a:t>Techniques - Machine Learning</a:t>
            </a:r>
            <a:endParaRPr sz="4800">
              <a:solidFill>
                <a:srgbClr val="BF9000"/>
              </a:solidFill>
            </a:endParaRPr>
          </a:p>
        </p:txBody>
      </p:sp>
      <p:sp>
        <p:nvSpPr>
          <p:cNvPr id="162" name="Google Shape;162;p2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457200" rtl="0" algn="l">
              <a:lnSpc>
                <a:spcPct val="138000"/>
              </a:lnSpc>
              <a:spcBef>
                <a:spcPts val="0"/>
              </a:spcBef>
              <a:spcAft>
                <a:spcPts val="0"/>
              </a:spcAft>
              <a:buNone/>
            </a:pPr>
            <a:r>
              <a:rPr lang="en-US" sz="3000"/>
              <a:t>In Machine learning domain a creation of a model is done using a support vector machine (SVM)  that can classify different objects.</a:t>
            </a:r>
            <a:endParaRPr sz="3000"/>
          </a:p>
          <a:p>
            <a:pPr indent="-381000" lvl="1" marL="914400" rtl="0" algn="l">
              <a:lnSpc>
                <a:spcPct val="138000"/>
              </a:lnSpc>
              <a:spcBef>
                <a:spcPts val="2100"/>
              </a:spcBef>
              <a:spcAft>
                <a:spcPts val="0"/>
              </a:spcAft>
              <a:buClr>
                <a:srgbClr val="BF9000"/>
              </a:buClr>
              <a:buSzPts val="2400"/>
              <a:buFont typeface="Calibri"/>
              <a:buAutoNum type="alphaLcPeriod"/>
            </a:pPr>
            <a:r>
              <a:rPr lang="en-US" sz="2400"/>
              <a:t>Extraction of the dataset.</a:t>
            </a:r>
            <a:endParaRPr sz="2400"/>
          </a:p>
          <a:p>
            <a:pPr indent="-381000" lvl="1" marL="914400" rtl="0" algn="l">
              <a:lnSpc>
                <a:spcPct val="138000"/>
              </a:lnSpc>
              <a:spcBef>
                <a:spcPts val="0"/>
              </a:spcBef>
              <a:spcAft>
                <a:spcPts val="0"/>
              </a:spcAft>
              <a:buClr>
                <a:srgbClr val="BF9000"/>
              </a:buClr>
              <a:buSzPts val="2400"/>
              <a:buFont typeface="Calibri"/>
              <a:buAutoNum type="alphaLcPeriod"/>
            </a:pPr>
            <a:r>
              <a:rPr lang="en-US" sz="2400"/>
              <a:t>Create the model.</a:t>
            </a:r>
            <a:endParaRPr sz="2400"/>
          </a:p>
          <a:p>
            <a:pPr indent="0" lvl="0" marL="0" rtl="0" algn="l">
              <a:lnSpc>
                <a:spcPct val="115000"/>
              </a:lnSpc>
              <a:spcBef>
                <a:spcPts val="2100"/>
              </a:spcBef>
              <a:spcAft>
                <a:spcPts val="0"/>
              </a:spcAft>
              <a:buClr>
                <a:schemeClr val="dk1"/>
              </a:buClr>
              <a:buSzPts val="1100"/>
              <a:buFont typeface="Arial"/>
              <a:buNone/>
            </a:pPr>
            <a:r>
              <a:t/>
            </a:r>
            <a:endParaRPr sz="2400"/>
          </a:p>
          <a:p>
            <a:pPr indent="0" lvl="0" marL="0" rtl="0" algn="l">
              <a:spcBef>
                <a:spcPts val="2100"/>
              </a:spcBef>
              <a:spcAft>
                <a:spcPts val="2100"/>
              </a:spcAft>
              <a:buNone/>
            </a:pPr>
            <a:r>
              <a:t/>
            </a:r>
            <a:endParaRPr sz="2400"/>
          </a:p>
        </p:txBody>
      </p:sp>
      <p:pic>
        <p:nvPicPr>
          <p:cNvPr id="163" name="Google Shape;163;p28"/>
          <p:cNvPicPr preferRelativeResize="0"/>
          <p:nvPr/>
        </p:nvPicPr>
        <p:blipFill rotWithShape="1">
          <a:blip r:embed="rId3">
            <a:alphaModFix/>
          </a:blip>
          <a:srcRect b="0" l="18393" r="0" t="0"/>
          <a:stretch/>
        </p:blipFill>
        <p:spPr>
          <a:xfrm>
            <a:off x="5687600" y="3073125"/>
            <a:ext cx="6093726" cy="3784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800">
                <a:solidFill>
                  <a:srgbClr val="BF9000"/>
                </a:solidFill>
              </a:rPr>
              <a:t>Techniques - Machine Learning</a:t>
            </a:r>
            <a:endParaRPr sz="4800">
              <a:solidFill>
                <a:srgbClr val="BF9000"/>
              </a:solidFill>
            </a:endParaRPr>
          </a:p>
        </p:txBody>
      </p:sp>
      <p:pic>
        <p:nvPicPr>
          <p:cNvPr id="170" name="Google Shape;170;p29"/>
          <p:cNvPicPr preferRelativeResize="0"/>
          <p:nvPr/>
        </p:nvPicPr>
        <p:blipFill>
          <a:blip r:embed="rId3">
            <a:alphaModFix/>
          </a:blip>
          <a:stretch>
            <a:fillRect/>
          </a:stretch>
        </p:blipFill>
        <p:spPr>
          <a:xfrm>
            <a:off x="152400" y="1843225"/>
            <a:ext cx="11887198" cy="45860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800">
                <a:solidFill>
                  <a:srgbClr val="BF9000"/>
                </a:solidFill>
              </a:rPr>
              <a:t>Techniques - Computer Vision</a:t>
            </a:r>
            <a:endParaRPr sz="4800">
              <a:solidFill>
                <a:srgbClr val="BF9000"/>
              </a:solidFill>
            </a:endParaRPr>
          </a:p>
        </p:txBody>
      </p:sp>
      <p:sp>
        <p:nvSpPr>
          <p:cNvPr id="177" name="Google Shape;177;p30"/>
          <p:cNvSpPr txBox="1"/>
          <p:nvPr>
            <p:ph idx="1" type="body"/>
          </p:nvPr>
        </p:nvSpPr>
        <p:spPr>
          <a:xfrm>
            <a:off x="838200" y="1825625"/>
            <a:ext cx="11050500" cy="43512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3400"/>
              <a:t>In Computer vision domain several filters and techniques are used in Object detection and recognition.</a:t>
            </a:r>
            <a:endParaRPr sz="3400"/>
          </a:p>
          <a:p>
            <a:pPr indent="-444500" lvl="0" marL="457200" rtl="0" algn="l">
              <a:lnSpc>
                <a:spcPct val="100000"/>
              </a:lnSpc>
              <a:spcBef>
                <a:spcPts val="0"/>
              </a:spcBef>
              <a:spcAft>
                <a:spcPts val="0"/>
              </a:spcAft>
              <a:buClr>
                <a:srgbClr val="BF9000"/>
              </a:buClr>
              <a:buSzPts val="3400"/>
              <a:buChar char="●"/>
            </a:pPr>
            <a:r>
              <a:rPr lang="en-US" sz="3400"/>
              <a:t>Statistical outlier filter</a:t>
            </a:r>
            <a:endParaRPr sz="3400"/>
          </a:p>
          <a:p>
            <a:pPr indent="-444500" lvl="0" marL="457200" rtl="0" algn="l">
              <a:lnSpc>
                <a:spcPct val="100000"/>
              </a:lnSpc>
              <a:spcBef>
                <a:spcPts val="0"/>
              </a:spcBef>
              <a:spcAft>
                <a:spcPts val="0"/>
              </a:spcAft>
              <a:buClr>
                <a:srgbClr val="BF9000"/>
              </a:buClr>
              <a:buSzPts val="3400"/>
              <a:buChar char="●"/>
            </a:pPr>
            <a:r>
              <a:rPr lang="en-US" sz="3400"/>
              <a:t>Voxel grid filter</a:t>
            </a:r>
            <a:endParaRPr sz="3400"/>
          </a:p>
          <a:p>
            <a:pPr indent="-444500" lvl="0" marL="457200" rtl="0" algn="l">
              <a:lnSpc>
                <a:spcPct val="100000"/>
              </a:lnSpc>
              <a:spcBef>
                <a:spcPts val="0"/>
              </a:spcBef>
              <a:spcAft>
                <a:spcPts val="0"/>
              </a:spcAft>
              <a:buClr>
                <a:srgbClr val="BF9000"/>
              </a:buClr>
              <a:buSzPts val="3400"/>
              <a:buChar char="●"/>
            </a:pPr>
            <a:r>
              <a:rPr lang="en-US" sz="3400"/>
              <a:t>Passthrough filter</a:t>
            </a:r>
            <a:endParaRPr sz="3400"/>
          </a:p>
          <a:p>
            <a:pPr indent="-444500" lvl="0" marL="457200" rtl="0" algn="l">
              <a:lnSpc>
                <a:spcPct val="100000"/>
              </a:lnSpc>
              <a:spcBef>
                <a:spcPts val="0"/>
              </a:spcBef>
              <a:spcAft>
                <a:spcPts val="0"/>
              </a:spcAft>
              <a:buClr>
                <a:srgbClr val="BF9000"/>
              </a:buClr>
              <a:buSzPts val="3400"/>
              <a:buChar char="●"/>
            </a:pPr>
            <a:r>
              <a:rPr lang="en-US" sz="3400"/>
              <a:t>RANSAC filter</a:t>
            </a:r>
            <a:endParaRPr sz="3400"/>
          </a:p>
          <a:p>
            <a:pPr indent="-444500" lvl="0" marL="457200" rtl="0" algn="l">
              <a:lnSpc>
                <a:spcPct val="100000"/>
              </a:lnSpc>
              <a:spcBef>
                <a:spcPts val="0"/>
              </a:spcBef>
              <a:spcAft>
                <a:spcPts val="0"/>
              </a:spcAft>
              <a:buClr>
                <a:srgbClr val="BF9000"/>
              </a:buClr>
              <a:buSzPts val="3400"/>
              <a:buChar char="●"/>
            </a:pPr>
            <a:r>
              <a:rPr lang="en-US" sz="3400"/>
              <a:t>Euclidean Clustering</a:t>
            </a:r>
            <a:endParaRPr sz="2400"/>
          </a:p>
          <a:p>
            <a:pPr indent="0" lvl="0" marL="0" rtl="0" algn="l">
              <a:lnSpc>
                <a:spcPct val="115000"/>
              </a:lnSpc>
              <a:spcBef>
                <a:spcPts val="2100"/>
              </a:spcBef>
              <a:spcAft>
                <a:spcPts val="0"/>
              </a:spcAft>
              <a:buClr>
                <a:schemeClr val="dk1"/>
              </a:buClr>
              <a:buSzPts val="1100"/>
              <a:buFont typeface="Arial"/>
              <a:buNone/>
            </a:pPr>
            <a:r>
              <a:t/>
            </a:r>
            <a:endParaRPr sz="2400"/>
          </a:p>
          <a:p>
            <a:pPr indent="0" lvl="0" marL="0" rtl="0" algn="l">
              <a:spcBef>
                <a:spcPts val="2100"/>
              </a:spcBef>
              <a:spcAft>
                <a:spcPts val="2100"/>
              </a:spcAft>
              <a:buNone/>
            </a:pPr>
            <a:r>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102675" y="365125"/>
            <a:ext cx="120894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800">
                <a:solidFill>
                  <a:srgbClr val="BF9000"/>
                </a:solidFill>
              </a:rPr>
              <a:t>Computer Vision-</a:t>
            </a:r>
            <a:r>
              <a:rPr lang="en-US" sz="4800">
                <a:solidFill>
                  <a:srgbClr val="BF9000"/>
                </a:solidFill>
              </a:rPr>
              <a:t>Statistical outlier filter</a:t>
            </a:r>
            <a:endParaRPr sz="4800">
              <a:solidFill>
                <a:srgbClr val="BF9000"/>
              </a:solidFill>
            </a:endParaRPr>
          </a:p>
        </p:txBody>
      </p:sp>
      <p:pic>
        <p:nvPicPr>
          <p:cNvPr id="184" name="Google Shape;184;p31"/>
          <p:cNvPicPr preferRelativeResize="0"/>
          <p:nvPr/>
        </p:nvPicPr>
        <p:blipFill>
          <a:blip r:embed="rId3">
            <a:alphaModFix/>
          </a:blip>
          <a:stretch>
            <a:fillRect/>
          </a:stretch>
        </p:blipFill>
        <p:spPr>
          <a:xfrm>
            <a:off x="0" y="2448275"/>
            <a:ext cx="6285300" cy="4409724"/>
          </a:xfrm>
          <a:prstGeom prst="rect">
            <a:avLst/>
          </a:prstGeom>
          <a:noFill/>
          <a:ln>
            <a:noFill/>
          </a:ln>
        </p:spPr>
      </p:pic>
      <p:pic>
        <p:nvPicPr>
          <p:cNvPr id="185" name="Google Shape;185;p31"/>
          <p:cNvPicPr preferRelativeResize="0"/>
          <p:nvPr/>
        </p:nvPicPr>
        <p:blipFill>
          <a:blip r:embed="rId4">
            <a:alphaModFix/>
          </a:blip>
          <a:stretch>
            <a:fillRect/>
          </a:stretch>
        </p:blipFill>
        <p:spPr>
          <a:xfrm>
            <a:off x="6285300" y="2448275"/>
            <a:ext cx="5906700" cy="4409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800">
                <a:solidFill>
                  <a:srgbClr val="BF9000"/>
                </a:solidFill>
              </a:rPr>
              <a:t>Computer Vision-Voxel grid filter</a:t>
            </a:r>
            <a:endParaRPr sz="4800">
              <a:solidFill>
                <a:srgbClr val="BF9000"/>
              </a:solidFill>
            </a:endParaRPr>
          </a:p>
        </p:txBody>
      </p:sp>
      <p:pic>
        <p:nvPicPr>
          <p:cNvPr id="192" name="Google Shape;192;p32"/>
          <p:cNvPicPr preferRelativeResize="0"/>
          <p:nvPr/>
        </p:nvPicPr>
        <p:blipFill>
          <a:blip r:embed="rId3">
            <a:alphaModFix/>
          </a:blip>
          <a:stretch>
            <a:fillRect/>
          </a:stretch>
        </p:blipFill>
        <p:spPr>
          <a:xfrm>
            <a:off x="0" y="1843225"/>
            <a:ext cx="12192000" cy="5014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sz="4800">
                <a:solidFill>
                  <a:srgbClr val="BF9000"/>
                </a:solidFill>
              </a:rPr>
              <a:t>Agenda</a:t>
            </a:r>
            <a:endParaRPr sz="4800">
              <a:solidFill>
                <a:srgbClr val="BF9000"/>
              </a:solidFill>
            </a:endParaRPr>
          </a:p>
        </p:txBody>
      </p:sp>
      <p:sp>
        <p:nvSpPr>
          <p:cNvPr id="72" name="Google Shape;72;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317500" lvl="1" marL="470916" rtl="0" algn="l">
              <a:lnSpc>
                <a:spcPct val="90000"/>
              </a:lnSpc>
              <a:spcBef>
                <a:spcPts val="0"/>
              </a:spcBef>
              <a:spcAft>
                <a:spcPts val="0"/>
              </a:spcAft>
              <a:buClr>
                <a:srgbClr val="BF9000"/>
              </a:buClr>
              <a:buSzPts val="2400"/>
              <a:buChar char="○"/>
            </a:pPr>
            <a:r>
              <a:rPr lang="en-US" sz="2400">
                <a:solidFill>
                  <a:srgbClr val="000000"/>
                </a:solidFill>
              </a:rPr>
              <a:t>Project Idea</a:t>
            </a:r>
            <a:endParaRPr sz="2400">
              <a:solidFill>
                <a:srgbClr val="000000"/>
              </a:solidFill>
            </a:endParaRPr>
          </a:p>
          <a:p>
            <a:pPr indent="-317500" lvl="1" marL="470916" rtl="0" algn="l">
              <a:lnSpc>
                <a:spcPct val="90000"/>
              </a:lnSpc>
              <a:spcBef>
                <a:spcPts val="0"/>
              </a:spcBef>
              <a:spcAft>
                <a:spcPts val="0"/>
              </a:spcAft>
              <a:buClr>
                <a:srgbClr val="BF9000"/>
              </a:buClr>
              <a:buSzPts val="2400"/>
              <a:buChar char="○"/>
            </a:pPr>
            <a:r>
              <a:rPr lang="en-US" sz="2400">
                <a:solidFill>
                  <a:srgbClr val="000000"/>
                </a:solidFill>
              </a:rPr>
              <a:t>Motivation</a:t>
            </a:r>
            <a:endParaRPr sz="2400">
              <a:solidFill>
                <a:srgbClr val="000000"/>
              </a:solidFill>
            </a:endParaRPr>
          </a:p>
          <a:p>
            <a:pPr indent="-317500" lvl="1" marL="470916" rtl="0" algn="l">
              <a:lnSpc>
                <a:spcPct val="90000"/>
              </a:lnSpc>
              <a:spcBef>
                <a:spcPts val="500"/>
              </a:spcBef>
              <a:spcAft>
                <a:spcPts val="0"/>
              </a:spcAft>
              <a:buClr>
                <a:srgbClr val="BF9000"/>
              </a:buClr>
              <a:buSzPts val="2400"/>
              <a:buChar char="○"/>
            </a:pPr>
            <a:r>
              <a:rPr lang="en-US" sz="2400">
                <a:solidFill>
                  <a:srgbClr val="000000"/>
                </a:solidFill>
              </a:rPr>
              <a:t>Problem Significance</a:t>
            </a:r>
            <a:endParaRPr sz="2400">
              <a:solidFill>
                <a:srgbClr val="000000"/>
              </a:solidFill>
            </a:endParaRPr>
          </a:p>
          <a:p>
            <a:pPr indent="-317500" lvl="1" marL="470916" rtl="0" algn="l">
              <a:lnSpc>
                <a:spcPct val="90000"/>
              </a:lnSpc>
              <a:spcBef>
                <a:spcPts val="500"/>
              </a:spcBef>
              <a:spcAft>
                <a:spcPts val="0"/>
              </a:spcAft>
              <a:buClr>
                <a:srgbClr val="BF9000"/>
              </a:buClr>
              <a:buSzPts val="2400"/>
              <a:buChar char="○"/>
            </a:pPr>
            <a:r>
              <a:rPr lang="en-US" sz="2400">
                <a:solidFill>
                  <a:srgbClr val="000000"/>
                </a:solidFill>
              </a:rPr>
              <a:t>Technologies</a:t>
            </a:r>
            <a:endParaRPr sz="2400">
              <a:solidFill>
                <a:srgbClr val="000000"/>
              </a:solidFill>
            </a:endParaRPr>
          </a:p>
          <a:p>
            <a:pPr indent="-317500" lvl="1" marL="470916" rtl="0" algn="l">
              <a:lnSpc>
                <a:spcPct val="90000"/>
              </a:lnSpc>
              <a:spcBef>
                <a:spcPts val="500"/>
              </a:spcBef>
              <a:spcAft>
                <a:spcPts val="0"/>
              </a:spcAft>
              <a:buClr>
                <a:srgbClr val="BF9000"/>
              </a:buClr>
              <a:buSzPts val="2400"/>
              <a:buChar char="○"/>
            </a:pPr>
            <a:r>
              <a:rPr lang="en-US" sz="2400">
                <a:solidFill>
                  <a:srgbClr val="000000"/>
                </a:solidFill>
              </a:rPr>
              <a:t>Project Specifications</a:t>
            </a:r>
            <a:endParaRPr sz="2400">
              <a:solidFill>
                <a:srgbClr val="000000"/>
              </a:solidFill>
            </a:endParaRPr>
          </a:p>
          <a:p>
            <a:pPr indent="-266700" lvl="2" marL="1143000" rtl="0" algn="l">
              <a:spcBef>
                <a:spcPts val="0"/>
              </a:spcBef>
              <a:spcAft>
                <a:spcPts val="0"/>
              </a:spcAft>
              <a:buClr>
                <a:srgbClr val="BF9000"/>
              </a:buClr>
              <a:buSzPts val="2400"/>
              <a:buChar char="▪"/>
            </a:pPr>
            <a:r>
              <a:rPr lang="en-US" sz="2400">
                <a:solidFill>
                  <a:srgbClr val="000000"/>
                </a:solidFill>
              </a:rPr>
              <a:t>System Architecture </a:t>
            </a:r>
            <a:endParaRPr sz="2400">
              <a:solidFill>
                <a:srgbClr val="000000"/>
              </a:solidFill>
            </a:endParaRPr>
          </a:p>
          <a:p>
            <a:pPr indent="-266700" lvl="2" marL="1143000" rtl="0" algn="l">
              <a:lnSpc>
                <a:spcPct val="90000"/>
              </a:lnSpc>
              <a:spcBef>
                <a:spcPts val="500"/>
              </a:spcBef>
              <a:spcAft>
                <a:spcPts val="0"/>
              </a:spcAft>
              <a:buClr>
                <a:srgbClr val="BF9000"/>
              </a:buClr>
              <a:buSzPts val="2400"/>
              <a:buChar char="▪"/>
            </a:pPr>
            <a:r>
              <a:rPr lang="en-US" sz="2400">
                <a:solidFill>
                  <a:srgbClr val="000000"/>
                </a:solidFill>
              </a:rPr>
              <a:t>Techniques</a:t>
            </a:r>
            <a:endParaRPr sz="2400">
              <a:solidFill>
                <a:srgbClr val="000000"/>
              </a:solidFill>
            </a:endParaRPr>
          </a:p>
          <a:p>
            <a:pPr indent="-317500" lvl="1" marL="470916" rtl="0" algn="l">
              <a:lnSpc>
                <a:spcPct val="90000"/>
              </a:lnSpc>
              <a:spcBef>
                <a:spcPts val="500"/>
              </a:spcBef>
              <a:spcAft>
                <a:spcPts val="0"/>
              </a:spcAft>
              <a:buClr>
                <a:srgbClr val="BF9000"/>
              </a:buClr>
              <a:buSzPts val="2400"/>
              <a:buChar char="○"/>
            </a:pPr>
            <a:r>
              <a:rPr lang="en-US" sz="2400">
                <a:solidFill>
                  <a:srgbClr val="000000"/>
                </a:solidFill>
              </a:rPr>
              <a:t>Problems</a:t>
            </a:r>
            <a:endParaRPr sz="2400">
              <a:solidFill>
                <a:srgbClr val="000000"/>
              </a:solidFill>
            </a:endParaRPr>
          </a:p>
          <a:p>
            <a:pPr indent="-317500" lvl="1" marL="470916" rtl="0" algn="l">
              <a:lnSpc>
                <a:spcPct val="90000"/>
              </a:lnSpc>
              <a:spcBef>
                <a:spcPts val="500"/>
              </a:spcBef>
              <a:spcAft>
                <a:spcPts val="0"/>
              </a:spcAft>
              <a:buClr>
                <a:srgbClr val="BF9000"/>
              </a:buClr>
              <a:buSzPts val="2400"/>
              <a:buChar char="○"/>
            </a:pPr>
            <a:r>
              <a:rPr lang="en-US" sz="2400">
                <a:solidFill>
                  <a:srgbClr val="000000"/>
                </a:solidFill>
              </a:rPr>
              <a:t>Time Plan</a:t>
            </a:r>
            <a:endParaRPr sz="2400">
              <a:solidFill>
                <a:srgbClr val="000000"/>
              </a:solidFill>
            </a:endParaRPr>
          </a:p>
          <a:p>
            <a:pPr indent="-317500" lvl="1" marL="470916" rtl="0" algn="l">
              <a:lnSpc>
                <a:spcPct val="90000"/>
              </a:lnSpc>
              <a:spcBef>
                <a:spcPts val="500"/>
              </a:spcBef>
              <a:spcAft>
                <a:spcPts val="0"/>
              </a:spcAft>
              <a:buClr>
                <a:srgbClr val="BF9000"/>
              </a:buClr>
              <a:buSzPts val="2400"/>
              <a:buChar char="○"/>
            </a:pPr>
            <a:r>
              <a:rPr lang="en-US" sz="2400">
                <a:solidFill>
                  <a:srgbClr val="000000"/>
                </a:solidFill>
              </a:rPr>
              <a:t>Conclusion</a:t>
            </a:r>
            <a:endParaRPr sz="2400">
              <a:solidFill>
                <a:srgbClr val="000000"/>
              </a:solidFill>
            </a:endParaRPr>
          </a:p>
          <a:p>
            <a:pPr indent="-317500" lvl="1" marL="470916" rtl="0" algn="l">
              <a:lnSpc>
                <a:spcPct val="90000"/>
              </a:lnSpc>
              <a:spcBef>
                <a:spcPts val="500"/>
              </a:spcBef>
              <a:spcAft>
                <a:spcPts val="0"/>
              </a:spcAft>
              <a:buClr>
                <a:srgbClr val="BF9000"/>
              </a:buClr>
              <a:buSzPts val="2400"/>
              <a:buChar char="○"/>
            </a:pPr>
            <a:r>
              <a:rPr lang="en-US" sz="2400">
                <a:solidFill>
                  <a:srgbClr val="000000"/>
                </a:solidFill>
              </a:rPr>
              <a:t>Future work</a:t>
            </a:r>
            <a:endParaRPr sz="2400">
              <a:solidFill>
                <a:srgbClr val="000000"/>
              </a:solidFill>
            </a:endParaRPr>
          </a:p>
          <a:p>
            <a:pPr indent="-190500" lvl="1" marL="470916" rtl="0" algn="l">
              <a:lnSpc>
                <a:spcPct val="90000"/>
              </a:lnSpc>
              <a:spcBef>
                <a:spcPts val="500"/>
              </a:spcBef>
              <a:spcAft>
                <a:spcPts val="2100"/>
              </a:spcAft>
              <a:buClr>
                <a:schemeClr val="dk1"/>
              </a:buClr>
              <a:buSzPts val="2400"/>
              <a:buNone/>
            </a:pPr>
            <a:r>
              <a:t/>
            </a:r>
            <a:endParaRPr sz="2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838200" y="365125"/>
            <a:ext cx="108039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sz="4800">
                <a:solidFill>
                  <a:srgbClr val="BF9000"/>
                </a:solidFill>
              </a:rPr>
              <a:t>Computer Vision-PathThrough filter</a:t>
            </a:r>
            <a:endParaRPr sz="4800">
              <a:solidFill>
                <a:srgbClr val="BF9000"/>
              </a:solidFill>
            </a:endParaRPr>
          </a:p>
          <a:p>
            <a:pPr indent="0" lvl="0" marL="0" rtl="0" algn="l">
              <a:spcBef>
                <a:spcPts val="0"/>
              </a:spcBef>
              <a:spcAft>
                <a:spcPts val="0"/>
              </a:spcAft>
              <a:buNone/>
            </a:pPr>
            <a:r>
              <a:t/>
            </a:r>
            <a:endParaRPr/>
          </a:p>
        </p:txBody>
      </p:sp>
      <p:pic>
        <p:nvPicPr>
          <p:cNvPr id="199" name="Google Shape;199;p33"/>
          <p:cNvPicPr preferRelativeResize="0"/>
          <p:nvPr/>
        </p:nvPicPr>
        <p:blipFill>
          <a:blip r:embed="rId3">
            <a:alphaModFix/>
          </a:blip>
          <a:stretch>
            <a:fillRect/>
          </a:stretch>
        </p:blipFill>
        <p:spPr>
          <a:xfrm>
            <a:off x="0" y="1767025"/>
            <a:ext cx="12192000" cy="5014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sz="4800">
                <a:solidFill>
                  <a:srgbClr val="BF9000"/>
                </a:solidFill>
              </a:rPr>
              <a:t>Computer Vision-RANSAC filter</a:t>
            </a:r>
            <a:endParaRPr sz="4800">
              <a:solidFill>
                <a:srgbClr val="BF9000"/>
              </a:solidFill>
            </a:endParaRPr>
          </a:p>
          <a:p>
            <a:pPr indent="0" lvl="0" marL="0" rtl="0" algn="l">
              <a:spcBef>
                <a:spcPts val="0"/>
              </a:spcBef>
              <a:spcAft>
                <a:spcPts val="0"/>
              </a:spcAft>
              <a:buNone/>
            </a:pPr>
            <a:r>
              <a:t/>
            </a:r>
            <a:endParaRPr/>
          </a:p>
        </p:txBody>
      </p:sp>
      <p:pic>
        <p:nvPicPr>
          <p:cNvPr id="206" name="Google Shape;206;p34"/>
          <p:cNvPicPr preferRelativeResize="0"/>
          <p:nvPr/>
        </p:nvPicPr>
        <p:blipFill>
          <a:blip r:embed="rId3">
            <a:alphaModFix/>
          </a:blip>
          <a:stretch>
            <a:fillRect/>
          </a:stretch>
        </p:blipFill>
        <p:spPr>
          <a:xfrm>
            <a:off x="0" y="1843225"/>
            <a:ext cx="6485750" cy="5014775"/>
          </a:xfrm>
          <a:prstGeom prst="rect">
            <a:avLst/>
          </a:prstGeom>
          <a:noFill/>
          <a:ln>
            <a:noFill/>
          </a:ln>
        </p:spPr>
      </p:pic>
      <p:pic>
        <p:nvPicPr>
          <p:cNvPr id="207" name="Google Shape;207;p34"/>
          <p:cNvPicPr preferRelativeResize="0"/>
          <p:nvPr/>
        </p:nvPicPr>
        <p:blipFill>
          <a:blip r:embed="rId4">
            <a:alphaModFix/>
          </a:blip>
          <a:stretch>
            <a:fillRect/>
          </a:stretch>
        </p:blipFill>
        <p:spPr>
          <a:xfrm>
            <a:off x="6485750" y="1843225"/>
            <a:ext cx="5706250" cy="5014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472250" y="365125"/>
            <a:ext cx="113340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sz="4800">
                <a:solidFill>
                  <a:srgbClr val="BF9000"/>
                </a:solidFill>
              </a:rPr>
              <a:t>Computer Vision-Euclidean Clustering</a:t>
            </a:r>
            <a:endParaRPr sz="4800">
              <a:solidFill>
                <a:srgbClr val="BF9000"/>
              </a:solidFill>
            </a:endParaRPr>
          </a:p>
          <a:p>
            <a:pPr indent="0" lvl="0" marL="0" rtl="0" algn="l">
              <a:spcBef>
                <a:spcPts val="0"/>
              </a:spcBef>
              <a:spcAft>
                <a:spcPts val="0"/>
              </a:spcAft>
              <a:buNone/>
            </a:pPr>
            <a:r>
              <a:t/>
            </a:r>
            <a:endParaRPr/>
          </a:p>
        </p:txBody>
      </p:sp>
      <p:pic>
        <p:nvPicPr>
          <p:cNvPr id="214" name="Google Shape;214;p35"/>
          <p:cNvPicPr preferRelativeResize="0"/>
          <p:nvPr/>
        </p:nvPicPr>
        <p:blipFill>
          <a:blip r:embed="rId3">
            <a:alphaModFix/>
          </a:blip>
          <a:stretch>
            <a:fillRect/>
          </a:stretch>
        </p:blipFill>
        <p:spPr>
          <a:xfrm>
            <a:off x="0" y="1472825"/>
            <a:ext cx="12192000" cy="5385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sz="4800">
                <a:solidFill>
                  <a:srgbClr val="BF9000"/>
                </a:solidFill>
              </a:rPr>
              <a:t>Computer Vision-Object Detection</a:t>
            </a:r>
            <a:endParaRPr sz="4800">
              <a:solidFill>
                <a:srgbClr val="BF9000"/>
              </a:solidFill>
            </a:endParaRPr>
          </a:p>
          <a:p>
            <a:pPr indent="0" lvl="0" marL="0" rtl="0" algn="l">
              <a:spcBef>
                <a:spcPts val="0"/>
              </a:spcBef>
              <a:spcAft>
                <a:spcPts val="0"/>
              </a:spcAft>
              <a:buNone/>
            </a:pPr>
            <a:r>
              <a:t/>
            </a:r>
            <a:endParaRPr/>
          </a:p>
        </p:txBody>
      </p:sp>
      <p:pic>
        <p:nvPicPr>
          <p:cNvPr id="221" name="Google Shape;221;p36"/>
          <p:cNvPicPr preferRelativeResize="0"/>
          <p:nvPr/>
        </p:nvPicPr>
        <p:blipFill>
          <a:blip r:embed="rId3">
            <a:alphaModFix/>
          </a:blip>
          <a:stretch>
            <a:fillRect/>
          </a:stretch>
        </p:blipFill>
        <p:spPr>
          <a:xfrm>
            <a:off x="0" y="1843225"/>
            <a:ext cx="12192000" cy="5014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800">
                <a:solidFill>
                  <a:srgbClr val="BF9000"/>
                </a:solidFill>
              </a:rPr>
              <a:t>Techniques - Path Planning</a:t>
            </a:r>
            <a:endParaRPr sz="4800">
              <a:solidFill>
                <a:srgbClr val="BF9000"/>
              </a:solidFill>
            </a:endParaRPr>
          </a:p>
        </p:txBody>
      </p:sp>
      <p:sp>
        <p:nvSpPr>
          <p:cNvPr id="228" name="Google Shape;228;p3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Moving an arm to a different location (in joint space) or the end-effector to a new pose require the arm to follow a path.</a:t>
            </a:r>
            <a:endParaRPr sz="2400"/>
          </a:p>
          <a:p>
            <a:pPr indent="0" lvl="0" marL="0" rtl="0" algn="l">
              <a:spcBef>
                <a:spcPts val="2100"/>
              </a:spcBef>
              <a:spcAft>
                <a:spcPts val="0"/>
              </a:spcAft>
              <a:buNone/>
            </a:pPr>
            <a:r>
              <a:rPr lang="en-US" sz="2400"/>
              <a:t>Constraints</a:t>
            </a:r>
            <a:endParaRPr sz="2400"/>
          </a:p>
          <a:p>
            <a:pPr indent="-381000" lvl="0" marL="457200" rtl="0" algn="l">
              <a:spcBef>
                <a:spcPts val="2100"/>
              </a:spcBef>
              <a:spcAft>
                <a:spcPts val="0"/>
              </a:spcAft>
              <a:buClr>
                <a:srgbClr val="BF9000"/>
              </a:buClr>
              <a:buSzPts val="2400"/>
              <a:buChar char="●"/>
            </a:pPr>
            <a:r>
              <a:rPr lang="en-US" sz="2400"/>
              <a:t>Collisions(including self-collisions).</a:t>
            </a:r>
            <a:endParaRPr sz="2400"/>
          </a:p>
          <a:p>
            <a:pPr indent="-381000" lvl="0" marL="457200" rtl="0" algn="l">
              <a:lnSpc>
                <a:spcPct val="115000"/>
              </a:lnSpc>
              <a:spcBef>
                <a:spcPts val="0"/>
              </a:spcBef>
              <a:spcAft>
                <a:spcPts val="0"/>
              </a:spcAft>
              <a:buClr>
                <a:srgbClr val="BF9000"/>
              </a:buClr>
              <a:buSzPts val="2400"/>
              <a:buChar char="●"/>
            </a:pPr>
            <a:r>
              <a:rPr lang="en-US" sz="2400"/>
              <a:t>Position constraints </a:t>
            </a:r>
            <a:endParaRPr sz="2400"/>
          </a:p>
          <a:p>
            <a:pPr indent="-381000" lvl="0" marL="457200" rtl="0" algn="l">
              <a:lnSpc>
                <a:spcPct val="115000"/>
              </a:lnSpc>
              <a:spcBef>
                <a:spcPts val="0"/>
              </a:spcBef>
              <a:spcAft>
                <a:spcPts val="0"/>
              </a:spcAft>
              <a:buClr>
                <a:srgbClr val="BF9000"/>
              </a:buClr>
              <a:buSzPts val="2400"/>
              <a:buChar char="●"/>
            </a:pPr>
            <a:r>
              <a:rPr lang="en-US" sz="2400"/>
              <a:t>Orientation constraints </a:t>
            </a:r>
            <a:endParaRPr sz="2400"/>
          </a:p>
          <a:p>
            <a:pPr indent="-381000" lvl="0" marL="457200" rtl="0" algn="l">
              <a:lnSpc>
                <a:spcPct val="115000"/>
              </a:lnSpc>
              <a:spcBef>
                <a:spcPts val="0"/>
              </a:spcBef>
              <a:spcAft>
                <a:spcPts val="0"/>
              </a:spcAft>
              <a:buClr>
                <a:srgbClr val="BF9000"/>
              </a:buClr>
              <a:buSzPts val="2400"/>
              <a:buChar char="●"/>
            </a:pPr>
            <a:r>
              <a:rPr lang="en-US" sz="2400"/>
              <a:t>Visibility constraints </a:t>
            </a:r>
            <a:endParaRPr sz="2400"/>
          </a:p>
          <a:p>
            <a:pPr indent="-381000" lvl="0" marL="457200" rtl="0" algn="l">
              <a:lnSpc>
                <a:spcPct val="115000"/>
              </a:lnSpc>
              <a:spcBef>
                <a:spcPts val="0"/>
              </a:spcBef>
              <a:spcAft>
                <a:spcPts val="0"/>
              </a:spcAft>
              <a:buClr>
                <a:srgbClr val="BF9000"/>
              </a:buClr>
              <a:buSzPts val="2400"/>
              <a:buChar char="●"/>
            </a:pPr>
            <a:r>
              <a:rPr lang="en-US" sz="2400"/>
              <a:t>Joint constraints </a:t>
            </a:r>
            <a:endParaRPr sz="2400"/>
          </a:p>
          <a:p>
            <a:pPr indent="-381000" lvl="0" marL="457200" rtl="0" algn="l">
              <a:lnSpc>
                <a:spcPct val="115000"/>
              </a:lnSpc>
              <a:spcBef>
                <a:spcPts val="0"/>
              </a:spcBef>
              <a:spcAft>
                <a:spcPts val="0"/>
              </a:spcAft>
              <a:buClr>
                <a:srgbClr val="BF9000"/>
              </a:buClr>
              <a:buSzPts val="2400"/>
              <a:buChar char="●"/>
            </a:pPr>
            <a:r>
              <a:rPr lang="en-US" sz="2400"/>
              <a:t>User-specified constraints </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800">
                <a:solidFill>
                  <a:srgbClr val="BF9000"/>
                </a:solidFill>
              </a:rPr>
              <a:t>Techniques - Path Planning</a:t>
            </a:r>
            <a:endParaRPr sz="4800">
              <a:solidFill>
                <a:srgbClr val="BF9000"/>
              </a:solidFill>
            </a:endParaRPr>
          </a:p>
        </p:txBody>
      </p:sp>
      <p:pic>
        <p:nvPicPr>
          <p:cNvPr id="235" name="Google Shape;235;p38"/>
          <p:cNvPicPr preferRelativeResize="0"/>
          <p:nvPr/>
        </p:nvPicPr>
        <p:blipFill rotWithShape="1">
          <a:blip r:embed="rId3">
            <a:alphaModFix/>
          </a:blip>
          <a:srcRect b="0" l="0" r="0" t="4662"/>
          <a:stretch/>
        </p:blipFill>
        <p:spPr>
          <a:xfrm>
            <a:off x="72050" y="2504775"/>
            <a:ext cx="5754574" cy="3670100"/>
          </a:xfrm>
          <a:prstGeom prst="rect">
            <a:avLst/>
          </a:prstGeom>
          <a:noFill/>
          <a:ln>
            <a:noFill/>
          </a:ln>
        </p:spPr>
      </p:pic>
      <p:pic>
        <p:nvPicPr>
          <p:cNvPr id="236" name="Google Shape;236;p38"/>
          <p:cNvPicPr preferRelativeResize="0"/>
          <p:nvPr/>
        </p:nvPicPr>
        <p:blipFill rotWithShape="1">
          <a:blip r:embed="rId4">
            <a:alphaModFix/>
          </a:blip>
          <a:srcRect b="0" l="20412" r="15718" t="7629"/>
          <a:stretch/>
        </p:blipFill>
        <p:spPr>
          <a:xfrm>
            <a:off x="6188275" y="2477238"/>
            <a:ext cx="5826626" cy="3725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800">
                <a:solidFill>
                  <a:srgbClr val="BF9000"/>
                </a:solidFill>
              </a:rPr>
              <a:t>Degrees of Freedom</a:t>
            </a:r>
            <a:endParaRPr sz="4800">
              <a:solidFill>
                <a:srgbClr val="BF9000"/>
              </a:solidFill>
            </a:endParaRPr>
          </a:p>
        </p:txBody>
      </p:sp>
      <p:pic>
        <p:nvPicPr>
          <p:cNvPr id="243" name="Google Shape;243;p39"/>
          <p:cNvPicPr preferRelativeResize="0"/>
          <p:nvPr/>
        </p:nvPicPr>
        <p:blipFill>
          <a:blip r:embed="rId3">
            <a:alphaModFix/>
          </a:blip>
          <a:stretch>
            <a:fillRect/>
          </a:stretch>
        </p:blipFill>
        <p:spPr>
          <a:xfrm>
            <a:off x="334200" y="1995774"/>
            <a:ext cx="6074700" cy="4020375"/>
          </a:xfrm>
          <a:prstGeom prst="rect">
            <a:avLst/>
          </a:prstGeom>
          <a:noFill/>
          <a:ln>
            <a:noFill/>
          </a:ln>
        </p:spPr>
      </p:pic>
      <p:pic>
        <p:nvPicPr>
          <p:cNvPr id="244" name="Google Shape;244;p39"/>
          <p:cNvPicPr preferRelativeResize="0"/>
          <p:nvPr/>
        </p:nvPicPr>
        <p:blipFill>
          <a:blip r:embed="rId4">
            <a:alphaModFix/>
          </a:blip>
          <a:stretch>
            <a:fillRect/>
          </a:stretch>
        </p:blipFill>
        <p:spPr>
          <a:xfrm>
            <a:off x="6899075" y="1690825"/>
            <a:ext cx="4577925" cy="4577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800">
                <a:solidFill>
                  <a:srgbClr val="BF9000"/>
                </a:solidFill>
              </a:rPr>
              <a:t>Techniques - Kinematics</a:t>
            </a:r>
            <a:endParaRPr sz="4800">
              <a:solidFill>
                <a:srgbClr val="BF9000"/>
              </a:solidFill>
            </a:endParaRPr>
          </a:p>
        </p:txBody>
      </p:sp>
      <p:sp>
        <p:nvSpPr>
          <p:cNvPr id="251" name="Google Shape;251;p4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3000"/>
              <a:t>Pr2 Robot has two arms in order to calculate the pose and orientation of the object to the robot arm “End-effector” and then make the arm follow a path to perform these action we need to calculate two things.</a:t>
            </a:r>
            <a:endParaRPr sz="3000"/>
          </a:p>
          <a:p>
            <a:pPr indent="-419100" lvl="0" marL="914400" rtl="0" algn="l">
              <a:lnSpc>
                <a:spcPct val="115000"/>
              </a:lnSpc>
              <a:spcBef>
                <a:spcPts val="2000"/>
              </a:spcBef>
              <a:spcAft>
                <a:spcPts val="0"/>
              </a:spcAft>
              <a:buClr>
                <a:srgbClr val="BF9000"/>
              </a:buClr>
              <a:buSzPts val="3000"/>
              <a:buAutoNum type="arabicPeriod"/>
            </a:pPr>
            <a:r>
              <a:rPr lang="en-US" sz="3000"/>
              <a:t>Forward Kinematics</a:t>
            </a:r>
            <a:endParaRPr sz="3000"/>
          </a:p>
          <a:p>
            <a:pPr indent="-419100" lvl="0" marL="914400" rtl="0" algn="l">
              <a:lnSpc>
                <a:spcPct val="115000"/>
              </a:lnSpc>
              <a:spcBef>
                <a:spcPts val="0"/>
              </a:spcBef>
              <a:spcAft>
                <a:spcPts val="0"/>
              </a:spcAft>
              <a:buClr>
                <a:srgbClr val="BF9000"/>
              </a:buClr>
              <a:buSzPts val="3000"/>
              <a:buAutoNum type="arabicPeriod"/>
            </a:pPr>
            <a:r>
              <a:rPr lang="en-US" sz="3000"/>
              <a:t>Inverse </a:t>
            </a:r>
            <a:r>
              <a:rPr lang="en-US" sz="3000"/>
              <a:t>Kinematics</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8825" y="365125"/>
            <a:ext cx="12993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500">
                <a:solidFill>
                  <a:srgbClr val="BF9000"/>
                </a:solidFill>
              </a:rPr>
              <a:t>Forward Kinematics</a:t>
            </a:r>
            <a:endParaRPr sz="4500">
              <a:solidFill>
                <a:srgbClr val="BF9000"/>
              </a:solidFill>
            </a:endParaRPr>
          </a:p>
        </p:txBody>
      </p:sp>
      <p:pic>
        <p:nvPicPr>
          <p:cNvPr id="258" name="Google Shape;258;p41"/>
          <p:cNvPicPr preferRelativeResize="0"/>
          <p:nvPr/>
        </p:nvPicPr>
        <p:blipFill rotWithShape="1">
          <a:blip r:embed="rId3">
            <a:alphaModFix/>
          </a:blip>
          <a:srcRect b="0" l="26311" r="29123" t="0"/>
          <a:stretch/>
        </p:blipFill>
        <p:spPr>
          <a:xfrm>
            <a:off x="257800" y="1843225"/>
            <a:ext cx="5989248" cy="4862376"/>
          </a:xfrm>
          <a:prstGeom prst="rect">
            <a:avLst/>
          </a:prstGeom>
          <a:noFill/>
          <a:ln>
            <a:noFill/>
          </a:ln>
        </p:spPr>
      </p:pic>
      <p:pic>
        <p:nvPicPr>
          <p:cNvPr id="259" name="Google Shape;259;p41"/>
          <p:cNvPicPr preferRelativeResize="0"/>
          <p:nvPr/>
        </p:nvPicPr>
        <p:blipFill rotWithShape="1">
          <a:blip r:embed="rId4">
            <a:alphaModFix/>
          </a:blip>
          <a:srcRect b="0" l="23821" r="17475" t="0"/>
          <a:stretch/>
        </p:blipFill>
        <p:spPr>
          <a:xfrm>
            <a:off x="6247050" y="1843225"/>
            <a:ext cx="5666626" cy="4862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800">
                <a:solidFill>
                  <a:srgbClr val="BF9000"/>
                </a:solidFill>
              </a:rPr>
              <a:t>Inverse Kinematics</a:t>
            </a:r>
            <a:endParaRPr sz="4800">
              <a:solidFill>
                <a:srgbClr val="BF9000"/>
              </a:solidFill>
            </a:endParaRPr>
          </a:p>
          <a:p>
            <a:pPr indent="0" lvl="0" marL="0" rtl="0" algn="l">
              <a:spcBef>
                <a:spcPts val="0"/>
              </a:spcBef>
              <a:spcAft>
                <a:spcPts val="0"/>
              </a:spcAft>
              <a:buNone/>
            </a:pPr>
            <a:r>
              <a:t/>
            </a:r>
            <a:endParaRPr/>
          </a:p>
        </p:txBody>
      </p:sp>
      <p:sp>
        <p:nvSpPr>
          <p:cNvPr id="266" name="Google Shape;266;p42"/>
          <p:cNvSpPr txBox="1"/>
          <p:nvPr>
            <p:ph idx="1" type="body"/>
          </p:nvPr>
        </p:nvSpPr>
        <p:spPr>
          <a:xfrm>
            <a:off x="838200" y="1825625"/>
            <a:ext cx="107424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3000">
                <a:solidFill>
                  <a:srgbClr val="000000"/>
                </a:solidFill>
              </a:rPr>
              <a:t>In the </a:t>
            </a:r>
            <a:r>
              <a:rPr lang="en-US" sz="3000">
                <a:solidFill>
                  <a:srgbClr val="000000"/>
                </a:solidFill>
              </a:rPr>
              <a:t>Inverse Kinematics</a:t>
            </a:r>
            <a:r>
              <a:rPr lang="en-US" sz="3000">
                <a:solidFill>
                  <a:srgbClr val="000000"/>
                </a:solidFill>
              </a:rPr>
              <a:t> problem the position and orientation of the end effector is known and the objective is to solve for the joint variables. </a:t>
            </a:r>
            <a:endParaRPr sz="3000">
              <a:solidFill>
                <a:srgbClr val="000000"/>
              </a:solidFill>
            </a:endParaRPr>
          </a:p>
          <a:p>
            <a:pPr indent="0" lvl="0" marL="0" rtl="0" algn="l">
              <a:lnSpc>
                <a:spcPct val="115000"/>
              </a:lnSpc>
              <a:spcBef>
                <a:spcPts val="2000"/>
              </a:spcBef>
              <a:spcAft>
                <a:spcPts val="2000"/>
              </a:spcAft>
              <a:buNone/>
            </a:pPr>
            <a:r>
              <a:t/>
            </a:r>
            <a:endParaRPr sz="2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640075" y="2584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800">
                <a:solidFill>
                  <a:srgbClr val="BF9000"/>
                </a:solidFill>
              </a:rPr>
              <a:t>Project Idea</a:t>
            </a:r>
            <a:endParaRPr sz="4800">
              <a:solidFill>
                <a:srgbClr val="BF9000"/>
              </a:solidFill>
            </a:endParaRPr>
          </a:p>
        </p:txBody>
      </p:sp>
      <p:sp>
        <p:nvSpPr>
          <p:cNvPr id="79" name="Google Shape;79;p16"/>
          <p:cNvSpPr txBox="1"/>
          <p:nvPr>
            <p:ph idx="1" type="body"/>
          </p:nvPr>
        </p:nvSpPr>
        <p:spPr>
          <a:xfrm>
            <a:off x="367850" y="2083350"/>
            <a:ext cx="3573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3000">
                <a:solidFill>
                  <a:srgbClr val="000000"/>
                </a:solidFill>
              </a:rPr>
              <a:t>Create a robot that have a mind of his own to perceive the environment and decide what action to take without any human supervision</a:t>
            </a:r>
            <a:endParaRPr sz="3000">
              <a:solidFill>
                <a:srgbClr val="000000"/>
              </a:solidFill>
            </a:endParaRPr>
          </a:p>
          <a:p>
            <a:pPr indent="0" lvl="0" marL="0" rtl="0" algn="l">
              <a:lnSpc>
                <a:spcPct val="90000"/>
              </a:lnSpc>
              <a:spcBef>
                <a:spcPts val="1000"/>
              </a:spcBef>
              <a:spcAft>
                <a:spcPts val="2100"/>
              </a:spcAft>
              <a:buClr>
                <a:schemeClr val="dk1"/>
              </a:buClr>
              <a:buSzPts val="2800"/>
              <a:buNone/>
            </a:pPr>
            <a:r>
              <a:t/>
            </a:r>
            <a:endParaRPr>
              <a:solidFill>
                <a:srgbClr val="000000"/>
              </a:solidFill>
            </a:endParaRPr>
          </a:p>
        </p:txBody>
      </p:sp>
      <p:pic>
        <p:nvPicPr>
          <p:cNvPr id="80" name="Google Shape;80;p16"/>
          <p:cNvPicPr preferRelativeResize="0"/>
          <p:nvPr/>
        </p:nvPicPr>
        <p:blipFill rotWithShape="1">
          <a:blip r:embed="rId3">
            <a:alphaModFix/>
          </a:blip>
          <a:srcRect b="37263" l="0" r="0" t="5661"/>
          <a:stretch/>
        </p:blipFill>
        <p:spPr>
          <a:xfrm>
            <a:off x="5347125" y="1943400"/>
            <a:ext cx="6109149" cy="36478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800">
                <a:solidFill>
                  <a:srgbClr val="BF9000"/>
                </a:solidFill>
              </a:rPr>
              <a:t>Problem-1</a:t>
            </a:r>
            <a:endParaRPr sz="4800">
              <a:solidFill>
                <a:srgbClr val="BF9000"/>
              </a:solidFill>
            </a:endParaRPr>
          </a:p>
        </p:txBody>
      </p:sp>
      <p:pic>
        <p:nvPicPr>
          <p:cNvPr id="273" name="Google Shape;273;p43"/>
          <p:cNvPicPr preferRelativeResize="0"/>
          <p:nvPr/>
        </p:nvPicPr>
        <p:blipFill>
          <a:blip r:embed="rId3">
            <a:alphaModFix/>
          </a:blip>
          <a:stretch>
            <a:fillRect/>
          </a:stretch>
        </p:blipFill>
        <p:spPr>
          <a:xfrm>
            <a:off x="1173475" y="1690825"/>
            <a:ext cx="8644224" cy="48623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800">
                <a:solidFill>
                  <a:srgbClr val="BF9000"/>
                </a:solidFill>
              </a:rPr>
              <a:t>Problem-2</a:t>
            </a:r>
            <a:endParaRPr sz="4800">
              <a:solidFill>
                <a:srgbClr val="BF9000"/>
              </a:solidFill>
            </a:endParaRPr>
          </a:p>
        </p:txBody>
      </p:sp>
      <p:pic>
        <p:nvPicPr>
          <p:cNvPr id="280" name="Google Shape;280;p44"/>
          <p:cNvPicPr preferRelativeResize="0"/>
          <p:nvPr/>
        </p:nvPicPr>
        <p:blipFill rotWithShape="1">
          <a:blip r:embed="rId3">
            <a:alphaModFix/>
          </a:blip>
          <a:srcRect b="37485" l="21523" r="37355" t="3202"/>
          <a:stretch/>
        </p:blipFill>
        <p:spPr>
          <a:xfrm>
            <a:off x="2864050" y="1690825"/>
            <a:ext cx="6069725" cy="4924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860313" y="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800">
                <a:solidFill>
                  <a:srgbClr val="BF9000"/>
                </a:solidFill>
              </a:rPr>
              <a:t>Time Plan</a:t>
            </a:r>
            <a:endParaRPr sz="4800">
              <a:solidFill>
                <a:srgbClr val="BF9000"/>
              </a:solidFill>
            </a:endParaRPr>
          </a:p>
          <a:p>
            <a:pPr indent="0" lvl="0" marL="0" rtl="0" algn="l">
              <a:spcBef>
                <a:spcPts val="0"/>
              </a:spcBef>
              <a:spcAft>
                <a:spcPts val="0"/>
              </a:spcAft>
              <a:buNone/>
            </a:pPr>
            <a:r>
              <a:t/>
            </a:r>
            <a:endParaRPr/>
          </a:p>
        </p:txBody>
      </p:sp>
      <p:pic>
        <p:nvPicPr>
          <p:cNvPr id="287" name="Google Shape;287;p45"/>
          <p:cNvPicPr preferRelativeResize="0"/>
          <p:nvPr/>
        </p:nvPicPr>
        <p:blipFill rotWithShape="1">
          <a:blip r:embed="rId3">
            <a:alphaModFix/>
          </a:blip>
          <a:srcRect b="2870" l="3347" r="3403" t="10422"/>
          <a:stretch/>
        </p:blipFill>
        <p:spPr>
          <a:xfrm>
            <a:off x="67400" y="1325700"/>
            <a:ext cx="12000325" cy="5473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800">
                <a:solidFill>
                  <a:srgbClr val="BF9000"/>
                </a:solidFill>
              </a:rPr>
              <a:t>Conclusion</a:t>
            </a:r>
            <a:endParaRPr sz="4800">
              <a:solidFill>
                <a:srgbClr val="BF9000"/>
              </a:solidFill>
            </a:endParaRPr>
          </a:p>
          <a:p>
            <a:pPr indent="0" lvl="0" marL="0" rtl="0" algn="l">
              <a:spcBef>
                <a:spcPts val="0"/>
              </a:spcBef>
              <a:spcAft>
                <a:spcPts val="0"/>
              </a:spcAft>
              <a:buNone/>
            </a:pPr>
            <a:r>
              <a:t/>
            </a:r>
            <a:endParaRPr/>
          </a:p>
        </p:txBody>
      </p:sp>
      <p:sp>
        <p:nvSpPr>
          <p:cNvPr id="294" name="Google Shape;294;p46"/>
          <p:cNvSpPr txBox="1"/>
          <p:nvPr>
            <p:ph idx="1" type="body"/>
          </p:nvPr>
        </p:nvSpPr>
        <p:spPr>
          <a:xfrm>
            <a:off x="838200" y="1424925"/>
            <a:ext cx="10515600" cy="4752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000">
                <a:solidFill>
                  <a:srgbClr val="000000"/>
                </a:solidFill>
                <a:highlight>
                  <a:schemeClr val="lt1"/>
                </a:highlight>
              </a:rPr>
              <a:t>Robots major task are the pick and place, we used computer vision to detect items in the scene, used machine learning model to identify each item, then we performed the pick and place. </a:t>
            </a:r>
            <a:endParaRPr sz="3000">
              <a:solidFill>
                <a:srgbClr val="000000"/>
              </a:solidFill>
              <a:highlight>
                <a:schemeClr val="lt1"/>
              </a:highlight>
            </a:endParaRPr>
          </a:p>
          <a:p>
            <a:pPr indent="0" lvl="0" marL="0" rtl="0" algn="l">
              <a:spcBef>
                <a:spcPts val="2100"/>
              </a:spcBef>
              <a:spcAft>
                <a:spcPts val="2100"/>
              </a:spcAft>
              <a:buNone/>
            </a:pPr>
            <a:r>
              <a:rPr lang="en-US" sz="3000">
                <a:solidFill>
                  <a:srgbClr val="000000"/>
                </a:solidFill>
                <a:highlight>
                  <a:schemeClr val="lt1"/>
                </a:highlight>
              </a:rPr>
              <a:t>What we tried to achieve is to make the robot self-dependent and doesn't need any human supervision and that's what we achieved, of course further improvement is still needed as we lacked the computational power which affected the performance of the robot.</a:t>
            </a:r>
            <a:endParaRPr sz="3000">
              <a:solidFill>
                <a:srgbClr val="000000"/>
              </a:solidFill>
              <a:highlight>
                <a:schemeClr val="lt1"/>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800">
                <a:solidFill>
                  <a:srgbClr val="BF9000"/>
                </a:solidFill>
              </a:rPr>
              <a:t>Future Work</a:t>
            </a:r>
            <a:endParaRPr sz="4800">
              <a:solidFill>
                <a:srgbClr val="BF9000"/>
              </a:solidFill>
            </a:endParaRPr>
          </a:p>
        </p:txBody>
      </p:sp>
      <p:sp>
        <p:nvSpPr>
          <p:cNvPr id="301" name="Google Shape;301;p4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just">
              <a:spcBef>
                <a:spcPts val="1000"/>
              </a:spcBef>
              <a:spcAft>
                <a:spcPts val="2100"/>
              </a:spcAft>
              <a:buNone/>
            </a:pPr>
            <a:r>
              <a:rPr lang="en-US" sz="3000"/>
              <a:t>For performance issues we needed more computational power but as it costs a lot we planned to use several laptops as nodes to help in improving the performance and it was marked as future work as we need to search for more papers that talks about this task before going for implementing this idea</a:t>
            </a:r>
            <a:endParaRPr sz="3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2706425" y="2462550"/>
            <a:ext cx="9104700" cy="1932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10000">
                <a:solidFill>
                  <a:srgbClr val="BF9000"/>
                </a:solidFill>
              </a:rPr>
              <a:t>Questions</a:t>
            </a:r>
            <a:endParaRPr sz="10000">
              <a:solidFill>
                <a:srgbClr val="BF9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838200" y="331874"/>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800">
                <a:solidFill>
                  <a:srgbClr val="BF9000"/>
                </a:solidFill>
              </a:rPr>
              <a:t>Motivation</a:t>
            </a:r>
            <a:endParaRPr sz="4800">
              <a:solidFill>
                <a:srgbClr val="BF9000"/>
              </a:solidFill>
            </a:endParaRPr>
          </a:p>
        </p:txBody>
      </p:sp>
      <p:sp>
        <p:nvSpPr>
          <p:cNvPr id="86" name="Google Shape;86;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t/>
            </a:r>
            <a:endParaRPr sz="3600">
              <a:solidFill>
                <a:srgbClr val="000000"/>
              </a:solidFill>
            </a:endParaRPr>
          </a:p>
          <a:p>
            <a:pPr indent="-279400" lvl="0" marL="228600" rtl="0" algn="l">
              <a:lnSpc>
                <a:spcPct val="115000"/>
              </a:lnSpc>
              <a:spcBef>
                <a:spcPts val="1000"/>
              </a:spcBef>
              <a:spcAft>
                <a:spcPts val="0"/>
              </a:spcAft>
              <a:buClr>
                <a:srgbClr val="BF9000"/>
              </a:buClr>
              <a:buSzPts val="3600"/>
              <a:buChar char="●"/>
            </a:pPr>
            <a:r>
              <a:rPr lang="en-US" sz="3600">
                <a:solidFill>
                  <a:srgbClr val="000000"/>
                </a:solidFill>
              </a:rPr>
              <a:t>Tedious and repetitive Tasks</a:t>
            </a:r>
            <a:endParaRPr sz="3600">
              <a:solidFill>
                <a:srgbClr val="000000"/>
              </a:solidFill>
            </a:endParaRPr>
          </a:p>
          <a:p>
            <a:pPr indent="-279400" lvl="0" marL="228600" rtl="0" algn="l">
              <a:lnSpc>
                <a:spcPct val="115000"/>
              </a:lnSpc>
              <a:spcBef>
                <a:spcPts val="1000"/>
              </a:spcBef>
              <a:spcAft>
                <a:spcPts val="0"/>
              </a:spcAft>
              <a:buClr>
                <a:srgbClr val="BF9000"/>
              </a:buClr>
              <a:buSzPts val="3600"/>
              <a:buChar char="●"/>
            </a:pPr>
            <a:r>
              <a:rPr lang="en-US" sz="3600">
                <a:solidFill>
                  <a:srgbClr val="000000"/>
                </a:solidFill>
              </a:rPr>
              <a:t>Tasks that require a certain degree of precision.</a:t>
            </a:r>
            <a:endParaRPr sz="3600">
              <a:solidFill>
                <a:srgbClr val="000000"/>
              </a:solidFill>
            </a:endParaRPr>
          </a:p>
          <a:p>
            <a:pPr indent="-279400" lvl="0" marL="228600" rtl="0" algn="l">
              <a:lnSpc>
                <a:spcPct val="115000"/>
              </a:lnSpc>
              <a:spcBef>
                <a:spcPts val="1000"/>
              </a:spcBef>
              <a:spcAft>
                <a:spcPts val="0"/>
              </a:spcAft>
              <a:buClr>
                <a:srgbClr val="BF9000"/>
              </a:buClr>
              <a:buSzPts val="3600"/>
              <a:buChar char="●"/>
            </a:pPr>
            <a:r>
              <a:rPr lang="en-US" sz="3600">
                <a:solidFill>
                  <a:srgbClr val="000000"/>
                </a:solidFill>
              </a:rPr>
              <a:t>Tasks that is dangerous.</a:t>
            </a:r>
            <a:endParaRPr sz="3600">
              <a:solidFill>
                <a:srgbClr val="000000"/>
              </a:solidFill>
            </a:endParaRPr>
          </a:p>
          <a:p>
            <a:pPr indent="-279400" lvl="0" marL="228600" rtl="0" algn="l">
              <a:lnSpc>
                <a:spcPct val="115000"/>
              </a:lnSpc>
              <a:spcBef>
                <a:spcPts val="1000"/>
              </a:spcBef>
              <a:spcAft>
                <a:spcPts val="2100"/>
              </a:spcAft>
              <a:buClr>
                <a:srgbClr val="BF9000"/>
              </a:buClr>
              <a:buSzPts val="3600"/>
              <a:buChar char="●"/>
            </a:pPr>
            <a:r>
              <a:rPr lang="en-US" sz="3600">
                <a:solidFill>
                  <a:srgbClr val="000000"/>
                </a:solidFill>
              </a:rPr>
              <a:t>Remote Tasks</a:t>
            </a:r>
            <a:endParaRPr sz="36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800">
                <a:solidFill>
                  <a:srgbClr val="BF9000"/>
                </a:solidFill>
              </a:rPr>
              <a:t>Problem Significance - What</a:t>
            </a:r>
            <a:endParaRPr sz="4800">
              <a:solidFill>
                <a:srgbClr val="BF9000"/>
              </a:solidFill>
            </a:endParaRPr>
          </a:p>
        </p:txBody>
      </p:sp>
      <p:sp>
        <p:nvSpPr>
          <p:cNvPr id="93" name="Google Shape;93;p18"/>
          <p:cNvSpPr txBox="1"/>
          <p:nvPr>
            <p:ph idx="1" type="body"/>
          </p:nvPr>
        </p:nvSpPr>
        <p:spPr>
          <a:xfrm>
            <a:off x="838200" y="1825625"/>
            <a:ext cx="4426200" cy="4351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3600">
                <a:solidFill>
                  <a:srgbClr val="000000"/>
                </a:solidFill>
              </a:rPr>
              <a:t>Our problem is building a robot arm in a warehouse that place each type of item in its designated box.</a:t>
            </a:r>
            <a:endParaRPr sz="3600">
              <a:solidFill>
                <a:srgbClr val="000000"/>
              </a:solidFill>
            </a:endParaRPr>
          </a:p>
          <a:p>
            <a:pPr indent="0" lvl="0" marL="0" rtl="0" algn="l">
              <a:lnSpc>
                <a:spcPct val="90000"/>
              </a:lnSpc>
              <a:spcBef>
                <a:spcPts val="1000"/>
              </a:spcBef>
              <a:spcAft>
                <a:spcPts val="2100"/>
              </a:spcAft>
              <a:buClr>
                <a:schemeClr val="dk1"/>
              </a:buClr>
              <a:buSzPts val="2800"/>
              <a:buNone/>
            </a:pPr>
            <a:r>
              <a:t/>
            </a:r>
            <a:endParaRPr sz="3600"/>
          </a:p>
        </p:txBody>
      </p:sp>
      <p:pic>
        <p:nvPicPr>
          <p:cNvPr id="94" name="Google Shape;94;p18"/>
          <p:cNvPicPr preferRelativeResize="0"/>
          <p:nvPr/>
        </p:nvPicPr>
        <p:blipFill rotWithShape="1">
          <a:blip r:embed="rId3">
            <a:alphaModFix/>
          </a:blip>
          <a:srcRect b="0" l="17992" r="0" t="0"/>
          <a:stretch/>
        </p:blipFill>
        <p:spPr>
          <a:xfrm>
            <a:off x="5600925" y="1825625"/>
            <a:ext cx="5974075" cy="4002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800">
                <a:solidFill>
                  <a:srgbClr val="BF9000"/>
                </a:solidFill>
              </a:rPr>
              <a:t>Problem Significance – why?</a:t>
            </a:r>
            <a:endParaRPr sz="4800">
              <a:solidFill>
                <a:srgbClr val="BF9000"/>
              </a:solidFill>
            </a:endParaRPr>
          </a:p>
        </p:txBody>
      </p:sp>
      <p:sp>
        <p:nvSpPr>
          <p:cNvPr id="100" name="Google Shape;100;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79400" lvl="0" marL="228600" rtl="0" algn="l">
              <a:lnSpc>
                <a:spcPct val="115000"/>
              </a:lnSpc>
              <a:spcBef>
                <a:spcPts val="0"/>
              </a:spcBef>
              <a:spcAft>
                <a:spcPts val="0"/>
              </a:spcAft>
              <a:buClr>
                <a:srgbClr val="BF9000"/>
              </a:buClr>
              <a:buSzPts val="3600"/>
              <a:buChar char="●"/>
            </a:pPr>
            <a:r>
              <a:rPr lang="en-US" sz="3600">
                <a:solidFill>
                  <a:srgbClr val="000000"/>
                </a:solidFill>
              </a:rPr>
              <a:t>Remove human labor cost.</a:t>
            </a:r>
            <a:endParaRPr sz="3600">
              <a:solidFill>
                <a:srgbClr val="000000"/>
              </a:solidFill>
            </a:endParaRPr>
          </a:p>
          <a:p>
            <a:pPr indent="-279400" lvl="0" marL="228600" rtl="0" algn="l">
              <a:lnSpc>
                <a:spcPct val="115000"/>
              </a:lnSpc>
              <a:spcBef>
                <a:spcPts val="1000"/>
              </a:spcBef>
              <a:spcAft>
                <a:spcPts val="0"/>
              </a:spcAft>
              <a:buClr>
                <a:srgbClr val="BF9000"/>
              </a:buClr>
              <a:buSzPts val="3600"/>
              <a:buChar char="●"/>
            </a:pPr>
            <a:r>
              <a:rPr lang="en-US" sz="3600">
                <a:solidFill>
                  <a:srgbClr val="000000"/>
                </a:solidFill>
              </a:rPr>
              <a:t>Eliminate Human error.</a:t>
            </a:r>
            <a:endParaRPr sz="3600">
              <a:solidFill>
                <a:srgbClr val="000000"/>
              </a:solidFill>
            </a:endParaRPr>
          </a:p>
          <a:p>
            <a:pPr indent="-279400" lvl="0" marL="228600" rtl="0" algn="l">
              <a:lnSpc>
                <a:spcPct val="115000"/>
              </a:lnSpc>
              <a:spcBef>
                <a:spcPts val="1000"/>
              </a:spcBef>
              <a:spcAft>
                <a:spcPts val="2100"/>
              </a:spcAft>
              <a:buClr>
                <a:srgbClr val="BF9000"/>
              </a:buClr>
              <a:buSzPts val="3600"/>
              <a:buChar char="●"/>
            </a:pPr>
            <a:r>
              <a:rPr lang="en-US" sz="3600">
                <a:solidFill>
                  <a:srgbClr val="000000"/>
                </a:solidFill>
              </a:rPr>
              <a:t>Maximize efficiency.</a:t>
            </a:r>
            <a:endParaRPr sz="36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800">
                <a:solidFill>
                  <a:srgbClr val="BF9000"/>
                </a:solidFill>
              </a:rPr>
              <a:t>Problem Significance - how?</a:t>
            </a:r>
            <a:endParaRPr sz="4800">
              <a:solidFill>
                <a:srgbClr val="BF9000"/>
              </a:solidFill>
            </a:endParaRPr>
          </a:p>
        </p:txBody>
      </p:sp>
      <p:sp>
        <p:nvSpPr>
          <p:cNvPr id="106" name="Google Shape;106;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2800"/>
              <a:buNone/>
            </a:pPr>
            <a:r>
              <a:rPr lang="en-US" sz="3600">
                <a:solidFill>
                  <a:srgbClr val="000000"/>
                </a:solidFill>
              </a:rPr>
              <a:t>The robot in our project have 3 main activities like most robots do.</a:t>
            </a:r>
            <a:endParaRPr sz="3600">
              <a:solidFill>
                <a:srgbClr val="000000"/>
              </a:solidFill>
            </a:endParaRPr>
          </a:p>
          <a:p>
            <a:pPr indent="-279400" lvl="0" marL="228600" rtl="0" algn="l">
              <a:lnSpc>
                <a:spcPct val="115000"/>
              </a:lnSpc>
              <a:spcBef>
                <a:spcPts val="1000"/>
              </a:spcBef>
              <a:spcAft>
                <a:spcPts val="0"/>
              </a:spcAft>
              <a:buClr>
                <a:srgbClr val="BF9000"/>
              </a:buClr>
              <a:buSzPts val="3600"/>
              <a:buChar char="●"/>
            </a:pPr>
            <a:r>
              <a:rPr lang="en-US" sz="3600">
                <a:solidFill>
                  <a:srgbClr val="000000"/>
                </a:solidFill>
              </a:rPr>
              <a:t>Perceiving the environment.</a:t>
            </a:r>
            <a:endParaRPr sz="3600">
              <a:solidFill>
                <a:srgbClr val="000000"/>
              </a:solidFill>
            </a:endParaRPr>
          </a:p>
          <a:p>
            <a:pPr indent="-279400" lvl="0" marL="228600" rtl="0" algn="l">
              <a:lnSpc>
                <a:spcPct val="115000"/>
              </a:lnSpc>
              <a:spcBef>
                <a:spcPts val="1000"/>
              </a:spcBef>
              <a:spcAft>
                <a:spcPts val="0"/>
              </a:spcAft>
              <a:buClr>
                <a:srgbClr val="BF9000"/>
              </a:buClr>
              <a:buSzPts val="3600"/>
              <a:buChar char="●"/>
            </a:pPr>
            <a:r>
              <a:rPr lang="en-US" sz="3600">
                <a:solidFill>
                  <a:srgbClr val="000000"/>
                </a:solidFill>
              </a:rPr>
              <a:t>Decision making.</a:t>
            </a:r>
            <a:endParaRPr sz="3600">
              <a:solidFill>
                <a:srgbClr val="000000"/>
              </a:solidFill>
            </a:endParaRPr>
          </a:p>
          <a:p>
            <a:pPr indent="-279400" lvl="0" marL="228600" rtl="0" algn="l">
              <a:lnSpc>
                <a:spcPct val="115000"/>
              </a:lnSpc>
              <a:spcBef>
                <a:spcPts val="1000"/>
              </a:spcBef>
              <a:spcAft>
                <a:spcPts val="2100"/>
              </a:spcAft>
              <a:buClr>
                <a:srgbClr val="BF9000"/>
              </a:buClr>
              <a:buSzPts val="3600"/>
              <a:buChar char="●"/>
            </a:pPr>
            <a:r>
              <a:rPr lang="en-US" sz="3600">
                <a:solidFill>
                  <a:srgbClr val="000000"/>
                </a:solidFill>
              </a:rPr>
              <a:t>Performing action.</a:t>
            </a:r>
            <a:endParaRPr sz="36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500"/>
              </a:spcBef>
              <a:spcAft>
                <a:spcPts val="0"/>
              </a:spcAft>
              <a:buNone/>
            </a:pPr>
            <a:r>
              <a:rPr lang="en-US" sz="4800">
                <a:solidFill>
                  <a:srgbClr val="BF9000"/>
                </a:solidFill>
              </a:rPr>
              <a:t>Technologies</a:t>
            </a:r>
            <a:endParaRPr sz="4800">
              <a:solidFill>
                <a:srgbClr val="BF9000"/>
              </a:solidFill>
            </a:endParaRPr>
          </a:p>
        </p:txBody>
      </p:sp>
      <p:sp>
        <p:nvSpPr>
          <p:cNvPr id="112" name="Google Shape;11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Clr>
                <a:srgbClr val="BF9000"/>
              </a:buClr>
              <a:buSzPts val="3600"/>
              <a:buChar char="●"/>
            </a:pPr>
            <a:r>
              <a:rPr lang="en-US" sz="3600">
                <a:solidFill>
                  <a:srgbClr val="000000"/>
                </a:solidFill>
              </a:rPr>
              <a:t>ROS</a:t>
            </a:r>
            <a:endParaRPr sz="3600">
              <a:solidFill>
                <a:srgbClr val="000000"/>
              </a:solidFill>
            </a:endParaRPr>
          </a:p>
          <a:p>
            <a:pPr indent="-457200" lvl="0" marL="457200" rtl="0" algn="l">
              <a:lnSpc>
                <a:spcPct val="115000"/>
              </a:lnSpc>
              <a:spcBef>
                <a:spcPts val="0"/>
              </a:spcBef>
              <a:spcAft>
                <a:spcPts val="0"/>
              </a:spcAft>
              <a:buClr>
                <a:srgbClr val="BF9000"/>
              </a:buClr>
              <a:buSzPts val="3600"/>
              <a:buChar char="●"/>
            </a:pPr>
            <a:r>
              <a:rPr lang="en-US" sz="3600">
                <a:solidFill>
                  <a:srgbClr val="000000"/>
                </a:solidFill>
              </a:rPr>
              <a:t>Gazebo</a:t>
            </a:r>
            <a:endParaRPr sz="3600">
              <a:solidFill>
                <a:srgbClr val="000000"/>
              </a:solidFill>
            </a:endParaRPr>
          </a:p>
          <a:p>
            <a:pPr indent="-457200" lvl="0" marL="457200" rtl="0" algn="l">
              <a:lnSpc>
                <a:spcPct val="115000"/>
              </a:lnSpc>
              <a:spcBef>
                <a:spcPts val="0"/>
              </a:spcBef>
              <a:spcAft>
                <a:spcPts val="0"/>
              </a:spcAft>
              <a:buClr>
                <a:srgbClr val="BF9000"/>
              </a:buClr>
              <a:buSzPts val="3600"/>
              <a:buChar char="●"/>
            </a:pPr>
            <a:r>
              <a:rPr lang="en-US" sz="3600">
                <a:solidFill>
                  <a:srgbClr val="000000"/>
                </a:solidFill>
              </a:rPr>
              <a:t>RVIZ</a:t>
            </a:r>
            <a:endParaRPr sz="36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500"/>
              </a:spcBef>
              <a:spcAft>
                <a:spcPts val="0"/>
              </a:spcAft>
              <a:buNone/>
            </a:pPr>
            <a:r>
              <a:rPr lang="en-US" sz="4800">
                <a:solidFill>
                  <a:srgbClr val="BF9000"/>
                </a:solidFill>
              </a:rPr>
              <a:t>Technologies - ROS</a:t>
            </a:r>
            <a:endParaRPr sz="4800">
              <a:solidFill>
                <a:srgbClr val="BF9000"/>
              </a:solidFill>
            </a:endParaRPr>
          </a:p>
        </p:txBody>
      </p:sp>
      <p:sp>
        <p:nvSpPr>
          <p:cNvPr id="119" name="Google Shape;119;p22"/>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600">
                <a:solidFill>
                  <a:srgbClr val="000000"/>
                </a:solidFill>
              </a:rPr>
              <a:t>ROS is an open-source, meta-operating system for robots.</a:t>
            </a:r>
            <a:endParaRPr sz="2400">
              <a:solidFill>
                <a:srgbClr val="000000"/>
              </a:solidFill>
            </a:endParaRPr>
          </a:p>
          <a:p>
            <a:pPr indent="-457200" lvl="0" marL="457200" rtl="0" algn="l">
              <a:spcBef>
                <a:spcPts val="2100"/>
              </a:spcBef>
              <a:spcAft>
                <a:spcPts val="0"/>
              </a:spcAft>
              <a:buClr>
                <a:srgbClr val="BF9000"/>
              </a:buClr>
              <a:buSzPts val="3600"/>
              <a:buChar char="●"/>
            </a:pPr>
            <a:r>
              <a:rPr lang="en-US" sz="3600">
                <a:solidFill>
                  <a:srgbClr val="000000"/>
                </a:solidFill>
              </a:rPr>
              <a:t>Divides the System to Nodes and Topics</a:t>
            </a:r>
            <a:endParaRPr sz="3600">
              <a:solidFill>
                <a:srgbClr val="000000"/>
              </a:solidFill>
            </a:endParaRPr>
          </a:p>
          <a:p>
            <a:pPr indent="-457200" lvl="0" marL="457200" rtl="0" algn="l">
              <a:spcBef>
                <a:spcPts val="0"/>
              </a:spcBef>
              <a:spcAft>
                <a:spcPts val="0"/>
              </a:spcAft>
              <a:buClr>
                <a:srgbClr val="BF9000"/>
              </a:buClr>
              <a:buSzPts val="3600"/>
              <a:buChar char="●"/>
            </a:pPr>
            <a:r>
              <a:rPr lang="en-US" sz="3600">
                <a:solidFill>
                  <a:srgbClr val="000000"/>
                </a:solidFill>
              </a:rPr>
              <a:t>Uses Message passing to send data by publishing and subscribing to a certain Topic</a:t>
            </a:r>
            <a:endParaRPr sz="3600">
              <a:solidFill>
                <a:srgbClr val="000000"/>
              </a:solidFill>
            </a:endParaRPr>
          </a:p>
          <a:p>
            <a:pPr indent="-457200" lvl="0" marL="457200" rtl="0" algn="l">
              <a:spcBef>
                <a:spcPts val="0"/>
              </a:spcBef>
              <a:spcAft>
                <a:spcPts val="0"/>
              </a:spcAft>
              <a:buClr>
                <a:srgbClr val="BF9000"/>
              </a:buClr>
              <a:buSzPts val="3600"/>
              <a:buChar char="●"/>
            </a:pPr>
            <a:r>
              <a:rPr lang="en-US" sz="3600">
                <a:solidFill>
                  <a:srgbClr val="000000"/>
                </a:solidFill>
              </a:rPr>
              <a:t>Package Management</a:t>
            </a:r>
            <a:endParaRPr sz="36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